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p:scale>
          <a:sx n="69" d="100"/>
          <a:sy n="69" d="100"/>
        </p:scale>
        <p:origin x="-744" y="-48"/>
      </p:cViewPr>
      <p:guideLst>
        <p:guide orient="horz" pos="2160"/>
        <p:guide pos="3839"/>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C25496-97F8-42BF-A5D1-01E1689F6EE1}" type="datetimeFigureOut">
              <a:rPr lang="en-US" smtClean="0"/>
              <a:t>9/4/2018</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C43F69-2417-406C-8223-F7F2C9D0E9A2}" type="slidenum">
              <a:rPr lang="en-US" smtClean="0"/>
              <a:t>‹#›</a:t>
            </a:fld>
            <a:endParaRPr lang="en-US"/>
          </a:p>
        </p:txBody>
      </p:sp>
    </p:spTree>
    <p:extLst>
      <p:ext uri="{BB962C8B-B14F-4D97-AF65-F5344CB8AC3E}">
        <p14:creationId xmlns:p14="http://schemas.microsoft.com/office/powerpoint/2010/main" val="3985915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23C2065-CB05-4345-8F5A-6040059E6A01}" type="datetimeFigureOut">
              <a:rPr lang="en-US" smtClean="0"/>
              <a:t>9/4/2018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CCEA1C-1B60-46AC-B0A3-EFFC89847575}" type="slidenum">
              <a:rPr lang="en-US" smtClean="0"/>
              <a:t>‹#›</a:t>
            </a:fld>
            <a:endParaRPr lang="en-US"/>
          </a:p>
        </p:txBody>
      </p:sp>
    </p:spTree>
    <p:extLst>
      <p:ext uri="{BB962C8B-B14F-4D97-AF65-F5344CB8AC3E}">
        <p14:creationId xmlns:p14="http://schemas.microsoft.com/office/powerpoint/2010/main" val="708099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3C2065-CB05-4345-8F5A-6040059E6A01}" type="datetimeFigureOut">
              <a:rPr lang="en-US" smtClean="0"/>
              <a:t>9/4/2018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CCEA1C-1B60-46AC-B0A3-EFFC89847575}" type="slidenum">
              <a:rPr lang="en-US" smtClean="0"/>
              <a:t>‹#›</a:t>
            </a:fld>
            <a:endParaRPr lang="en-US"/>
          </a:p>
        </p:txBody>
      </p:sp>
    </p:spTree>
    <p:extLst>
      <p:ext uri="{BB962C8B-B14F-4D97-AF65-F5344CB8AC3E}">
        <p14:creationId xmlns:p14="http://schemas.microsoft.com/office/powerpoint/2010/main" val="3620369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0415" y="274639"/>
            <a:ext cx="3654531"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589" y="274639"/>
            <a:ext cx="1076468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3C2065-CB05-4345-8F5A-6040059E6A01}" type="datetimeFigureOut">
              <a:rPr lang="en-US" smtClean="0"/>
              <a:t>9/4/2018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CCEA1C-1B60-46AC-B0A3-EFFC89847575}" type="slidenum">
              <a:rPr lang="en-US" smtClean="0"/>
              <a:t>‹#›</a:t>
            </a:fld>
            <a:endParaRPr lang="en-US"/>
          </a:p>
        </p:txBody>
      </p:sp>
    </p:spTree>
    <p:extLst>
      <p:ext uri="{BB962C8B-B14F-4D97-AF65-F5344CB8AC3E}">
        <p14:creationId xmlns:p14="http://schemas.microsoft.com/office/powerpoint/2010/main" val="3752741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3C2065-CB05-4345-8F5A-6040059E6A01}" type="datetimeFigureOut">
              <a:rPr lang="en-US" smtClean="0"/>
              <a:t>9/4/2018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CCEA1C-1B60-46AC-B0A3-EFFC89847575}" type="slidenum">
              <a:rPr lang="en-US" smtClean="0"/>
              <a:t>‹#›</a:t>
            </a:fld>
            <a:endParaRPr lang="en-US"/>
          </a:p>
        </p:txBody>
      </p:sp>
    </p:spTree>
    <p:extLst>
      <p:ext uri="{BB962C8B-B14F-4D97-AF65-F5344CB8AC3E}">
        <p14:creationId xmlns:p14="http://schemas.microsoft.com/office/powerpoint/2010/main" val="1713518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3C2065-CB05-4345-8F5A-6040059E6A01}" type="datetimeFigureOut">
              <a:rPr lang="en-US" smtClean="0"/>
              <a:t>9/4/2018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CCEA1C-1B60-46AC-B0A3-EFFC89847575}" type="slidenum">
              <a:rPr lang="en-US" smtClean="0"/>
              <a:t>‹#›</a:t>
            </a:fld>
            <a:endParaRPr lang="en-US"/>
          </a:p>
        </p:txBody>
      </p:sp>
    </p:spTree>
    <p:extLst>
      <p:ext uri="{BB962C8B-B14F-4D97-AF65-F5344CB8AC3E}">
        <p14:creationId xmlns:p14="http://schemas.microsoft.com/office/powerpoint/2010/main" val="32125485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12589" y="1600201"/>
            <a:ext cx="720960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25341" y="1600201"/>
            <a:ext cx="720960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3C2065-CB05-4345-8F5A-6040059E6A01}" type="datetimeFigureOut">
              <a:rPr lang="en-US" smtClean="0"/>
              <a:t>9/4/2018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CCEA1C-1B60-46AC-B0A3-EFFC89847575}" type="slidenum">
              <a:rPr lang="en-US" smtClean="0"/>
              <a:t>‹#›</a:t>
            </a:fld>
            <a:endParaRPr lang="en-US"/>
          </a:p>
        </p:txBody>
      </p:sp>
    </p:spTree>
    <p:extLst>
      <p:ext uri="{BB962C8B-B14F-4D97-AF65-F5344CB8AC3E}">
        <p14:creationId xmlns:p14="http://schemas.microsoft.com/office/powerpoint/2010/main" val="3578756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8"/>
            <a:ext cx="10969943"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3C2065-CB05-4345-8F5A-6040059E6A01}" type="datetimeFigureOut">
              <a:rPr lang="en-US" smtClean="0"/>
              <a:t>9/4/2018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CCEA1C-1B60-46AC-B0A3-EFFC89847575}" type="slidenum">
              <a:rPr lang="en-US" smtClean="0"/>
              <a:t>‹#›</a:t>
            </a:fld>
            <a:endParaRPr lang="en-US"/>
          </a:p>
        </p:txBody>
      </p:sp>
    </p:spTree>
    <p:extLst>
      <p:ext uri="{BB962C8B-B14F-4D97-AF65-F5344CB8AC3E}">
        <p14:creationId xmlns:p14="http://schemas.microsoft.com/office/powerpoint/2010/main" val="2030968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3C2065-CB05-4345-8F5A-6040059E6A01}" type="datetimeFigureOut">
              <a:rPr lang="en-US" smtClean="0"/>
              <a:t>9/4/2018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CCEA1C-1B60-46AC-B0A3-EFFC89847575}" type="slidenum">
              <a:rPr lang="en-US" smtClean="0"/>
              <a:t>‹#›</a:t>
            </a:fld>
            <a:endParaRPr lang="en-US"/>
          </a:p>
        </p:txBody>
      </p:sp>
    </p:spTree>
    <p:extLst>
      <p:ext uri="{BB962C8B-B14F-4D97-AF65-F5344CB8AC3E}">
        <p14:creationId xmlns:p14="http://schemas.microsoft.com/office/powerpoint/2010/main" val="1474434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3C2065-CB05-4345-8F5A-6040059E6A01}" type="datetimeFigureOut">
              <a:rPr lang="en-US" smtClean="0"/>
              <a:t>9/4/2018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CCEA1C-1B60-46AC-B0A3-EFFC89847575}" type="slidenum">
              <a:rPr lang="en-US" smtClean="0"/>
              <a:t>‹#›</a:t>
            </a:fld>
            <a:endParaRPr lang="en-US"/>
          </a:p>
        </p:txBody>
      </p:sp>
    </p:spTree>
    <p:extLst>
      <p:ext uri="{BB962C8B-B14F-4D97-AF65-F5344CB8AC3E}">
        <p14:creationId xmlns:p14="http://schemas.microsoft.com/office/powerpoint/2010/main" val="2524601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2" y="273050"/>
            <a:ext cx="4010039"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5492" y="27305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442" y="1435101"/>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3C2065-CB05-4345-8F5A-6040059E6A01}" type="datetimeFigureOut">
              <a:rPr lang="en-US" smtClean="0"/>
              <a:t>9/4/2018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CCEA1C-1B60-46AC-B0A3-EFFC89847575}" type="slidenum">
              <a:rPr lang="en-US" smtClean="0"/>
              <a:t>‹#›</a:t>
            </a:fld>
            <a:endParaRPr lang="en-US"/>
          </a:p>
        </p:txBody>
      </p:sp>
    </p:spTree>
    <p:extLst>
      <p:ext uri="{BB962C8B-B14F-4D97-AF65-F5344CB8AC3E}">
        <p14:creationId xmlns:p14="http://schemas.microsoft.com/office/powerpoint/2010/main" val="3355301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3C2065-CB05-4345-8F5A-6040059E6A01}" type="datetimeFigureOut">
              <a:rPr lang="en-US" smtClean="0"/>
              <a:t>9/4/2018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CCEA1C-1B60-46AC-B0A3-EFFC89847575}" type="slidenum">
              <a:rPr lang="en-US" smtClean="0"/>
              <a:t>‹#›</a:t>
            </a:fld>
            <a:endParaRPr lang="en-US"/>
          </a:p>
        </p:txBody>
      </p:sp>
    </p:spTree>
    <p:extLst>
      <p:ext uri="{BB962C8B-B14F-4D97-AF65-F5344CB8AC3E}">
        <p14:creationId xmlns:p14="http://schemas.microsoft.com/office/powerpoint/2010/main" val="2772741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38"/>
            <a:ext cx="10969943"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441" y="1600201"/>
            <a:ext cx="10969943"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441" y="6356351"/>
            <a:ext cx="284405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3C2065-CB05-4345-8F5A-6040059E6A01}" type="datetimeFigureOut">
              <a:rPr lang="en-US" smtClean="0"/>
              <a:t>9/4/2018</a:t>
            </a:fld>
            <a:endParaRPr lang="en-US"/>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5325" y="6356351"/>
            <a:ext cx="284405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CCEA1C-1B60-46AC-B0A3-EFFC89847575}" type="slidenum">
              <a:rPr lang="en-US" smtClean="0"/>
              <a:t>‹#›</a:t>
            </a:fld>
            <a:endParaRPr lang="en-US"/>
          </a:p>
        </p:txBody>
      </p:sp>
    </p:spTree>
    <p:extLst>
      <p:ext uri="{BB962C8B-B14F-4D97-AF65-F5344CB8AC3E}">
        <p14:creationId xmlns:p14="http://schemas.microsoft.com/office/powerpoint/2010/main" val="8723201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antokhhospital.com/contactus" TargetMode="External"/><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8" Type="http://schemas.openxmlformats.org/officeDocument/2006/relationships/hyperlink" Target="mailto:info@santokhhospital.com" TargetMode="External"/><Relationship Id="rId3" Type="http://schemas.openxmlformats.org/officeDocument/2006/relationships/image" Target="../media/image15.png"/><Relationship Id="rId7" Type="http://schemas.openxmlformats.org/officeDocument/2006/relationships/image" Target="../media/image18.pn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hyperlink" Target="http://www.santokhhospital.com/" TargetMode="External"/><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19.gif"/></Relationships>
</file>

<file path=ppt/slides/_rels/slide12.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0" y="13855"/>
            <a:ext cx="12188825" cy="707886"/>
          </a:xfrm>
          <a:prstGeom prst="rect">
            <a:avLst/>
          </a:prstGeom>
        </p:spPr>
        <p:txBody>
          <a:bodyPr wrap="square">
            <a:spAutoFit/>
          </a:bodyPr>
          <a:lstStyle/>
          <a:p>
            <a:pPr fontAlgn="base"/>
            <a:r>
              <a:rPr lang="en-US" sz="4000" b="1" i="1" dirty="0" smtClean="0"/>
              <a:t>        Easy </a:t>
            </a:r>
            <a:r>
              <a:rPr lang="en-US" sz="4000" b="1" i="1" dirty="0"/>
              <a:t>Ways to </a:t>
            </a:r>
            <a:r>
              <a:rPr lang="en-US" sz="4000" b="1" i="1" dirty="0" smtClean="0"/>
              <a:t>                        Improve Your </a:t>
            </a:r>
            <a:r>
              <a:rPr lang="en-US" sz="4000" b="1" i="1" dirty="0"/>
              <a:t>Digestion</a:t>
            </a:r>
          </a:p>
        </p:txBody>
      </p:sp>
      <p:sp>
        <p:nvSpPr>
          <p:cNvPr id="7" name="Rectangle 6"/>
          <p:cNvSpPr/>
          <p:nvPr/>
        </p:nvSpPr>
        <p:spPr>
          <a:xfrm>
            <a:off x="6551612" y="4572000"/>
            <a:ext cx="5697714" cy="800219"/>
          </a:xfrm>
          <a:prstGeom prst="rect">
            <a:avLst/>
          </a:prstGeom>
        </p:spPr>
        <p:txBody>
          <a:bodyPr wrap="none">
            <a:spAutoFit/>
          </a:bodyPr>
          <a:lstStyle/>
          <a:p>
            <a:r>
              <a:rPr lang="en-US" sz="4600" b="1" dirty="0" smtClean="0">
                <a:solidFill>
                  <a:srgbClr val="FF0000"/>
                </a:solidFill>
                <a:latin typeface="+mj-lt"/>
              </a:rPr>
              <a:t> </a:t>
            </a:r>
            <a:r>
              <a:rPr lang="en-US" sz="4600" b="1" dirty="0" smtClean="0">
                <a:solidFill>
                  <a:srgbClr val="FF0000"/>
                </a:solidFill>
                <a:latin typeface="+mj-lt"/>
                <a:cs typeface="Iskoola Pota" pitchFamily="34" charset="0"/>
              </a:rPr>
              <a:t>Book an Appointment</a:t>
            </a:r>
            <a:endParaRPr lang="en-US" sz="4600" b="1" dirty="0">
              <a:solidFill>
                <a:srgbClr val="FF0000"/>
              </a:solidFill>
              <a:latin typeface="+mj-lt"/>
              <a:cs typeface="Iskoola Pota" pitchFamily="34" charset="0"/>
            </a:endParaRPr>
          </a:p>
        </p:txBody>
      </p:sp>
      <p:sp>
        <p:nvSpPr>
          <p:cNvPr id="8" name="Rectangle 7"/>
          <p:cNvSpPr/>
          <p:nvPr/>
        </p:nvSpPr>
        <p:spPr>
          <a:xfrm>
            <a:off x="7765230" y="6057781"/>
            <a:ext cx="3663182" cy="800219"/>
          </a:xfrm>
          <a:prstGeom prst="rect">
            <a:avLst/>
          </a:prstGeom>
        </p:spPr>
        <p:txBody>
          <a:bodyPr wrap="none">
            <a:spAutoFit/>
          </a:bodyPr>
          <a:lstStyle/>
          <a:p>
            <a:r>
              <a:rPr lang="en-US" sz="4600" b="1" dirty="0">
                <a:solidFill>
                  <a:srgbClr val="002060"/>
                </a:solidFill>
              </a:rPr>
              <a:t>0172-2691846</a:t>
            </a:r>
          </a:p>
        </p:txBody>
      </p:sp>
      <p:pic>
        <p:nvPicPr>
          <p:cNvPr id="9" name="Picture 2" descr="C:\Users\seo\Desktop\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662" y="6019800"/>
            <a:ext cx="1352550" cy="771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9218086"/>
      </p:ext>
    </p:extLst>
  </p:cSld>
  <p:clrMapOvr>
    <a:masterClrMapping/>
  </p:clrMapOvr>
  <mc:AlternateContent xmlns:mc="http://schemas.openxmlformats.org/markup-compatibility/2006" xmlns:p14="http://schemas.microsoft.com/office/powerpoint/2010/main">
    <mc:Choice Requires="p14">
      <p:transition spd="slow" p14:dur="4000" advTm="4000">
        <p14:shred pattern="rectangle" dir="ou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4000" fill="hold"/>
                                        <p:tgtEl>
                                          <p:spTgt spid="4"/>
                                        </p:tgtEl>
                                        <p:attrNameLst>
                                          <p:attrName>ppt_x</p:attrName>
                                        </p:attrNameLst>
                                      </p:cBhvr>
                                      <p:tavLst>
                                        <p:tav tm="0">
                                          <p:val>
                                            <p:strVal val="1+#ppt_w/2"/>
                                          </p:val>
                                        </p:tav>
                                        <p:tav tm="100000">
                                          <p:val>
                                            <p:strVal val="#ppt_x"/>
                                          </p:val>
                                        </p:tav>
                                      </p:tavLst>
                                    </p:anim>
                                    <p:anim calcmode="lin" valueType="num">
                                      <p:cBhvr additive="base">
                                        <p:cTn id="8" dur="4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4000" fill="hold"/>
                                        <p:tgtEl>
                                          <p:spTgt spid="7"/>
                                        </p:tgtEl>
                                        <p:attrNameLst>
                                          <p:attrName>ppt_x</p:attrName>
                                        </p:attrNameLst>
                                      </p:cBhvr>
                                      <p:tavLst>
                                        <p:tav tm="0">
                                          <p:val>
                                            <p:strVal val="#ppt_x"/>
                                          </p:val>
                                        </p:tav>
                                        <p:tav tm="100000">
                                          <p:val>
                                            <p:strVal val="#ppt_x"/>
                                          </p:val>
                                        </p:tav>
                                      </p:tavLst>
                                    </p:anim>
                                    <p:anim calcmode="lin" valueType="num">
                                      <p:cBhvr additive="base">
                                        <p:cTn id="14" dur="4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4000"/>
                                        <p:tgtEl>
                                          <p:spTgt spid="8"/>
                                        </p:tgtEl>
                                      </p:cBhvr>
                                    </p:animEffect>
                                    <p:anim calcmode="lin" valueType="num">
                                      <p:cBhvr>
                                        <p:cTn id="20" dur="4000" fill="hold"/>
                                        <p:tgtEl>
                                          <p:spTgt spid="8"/>
                                        </p:tgtEl>
                                        <p:attrNameLst>
                                          <p:attrName>ppt_x</p:attrName>
                                        </p:attrNameLst>
                                      </p:cBhvr>
                                      <p:tavLst>
                                        <p:tav tm="0">
                                          <p:val>
                                            <p:strVal val="#ppt_x"/>
                                          </p:val>
                                        </p:tav>
                                        <p:tav tm="100000">
                                          <p:val>
                                            <p:strVal val="#ppt_x"/>
                                          </p:val>
                                        </p:tav>
                                      </p:tavLst>
                                    </p:anim>
                                    <p:anim calcmode="lin" valueType="num">
                                      <p:cBhvr>
                                        <p:cTn id="21" dur="4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4000"/>
                                        <p:tgtEl>
                                          <p:spTgt spid="9"/>
                                        </p:tgtEl>
                                      </p:cBhvr>
                                    </p:animEffect>
                                    <p:anim calcmode="lin" valueType="num">
                                      <p:cBhvr>
                                        <p:cTn id="27" dur="4000" fill="hold"/>
                                        <p:tgtEl>
                                          <p:spTgt spid="9"/>
                                        </p:tgtEl>
                                        <p:attrNameLst>
                                          <p:attrName>ppt_w</p:attrName>
                                        </p:attrNameLst>
                                      </p:cBhvr>
                                      <p:tavLst>
                                        <p:tav tm="0" fmla="#ppt_w*sin(2.5*pi*$)">
                                          <p:val>
                                            <p:fltVal val="0"/>
                                          </p:val>
                                        </p:tav>
                                        <p:tav tm="100000">
                                          <p:val>
                                            <p:fltVal val="1"/>
                                          </p:val>
                                        </p:tav>
                                      </p:tavLst>
                                    </p:anim>
                                    <p:anim calcmode="lin" valueType="num">
                                      <p:cBhvr>
                                        <p:cTn id="28" dur="40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p:nvSpPr>
        <p:spPr>
          <a:xfrm>
            <a:off x="-15443" y="0"/>
            <a:ext cx="8196090" cy="923330"/>
          </a:xfrm>
          <a:prstGeom prst="rect">
            <a:avLst/>
          </a:prstGeom>
        </p:spPr>
        <p:txBody>
          <a:bodyPr wrap="none">
            <a:spAutoFit/>
          </a:bodyPr>
          <a:lstStyle/>
          <a:p>
            <a:r>
              <a:rPr lang="en-US" sz="5400" b="1" dirty="0">
                <a:solidFill>
                  <a:srgbClr val="00B050"/>
                </a:solidFill>
              </a:rPr>
              <a:t>Keep your Stress Levels Low</a:t>
            </a:r>
            <a:endParaRPr lang="en-US" sz="5400" dirty="0">
              <a:solidFill>
                <a:srgbClr val="00B050"/>
              </a:solidFill>
            </a:endParaRPr>
          </a:p>
        </p:txBody>
      </p:sp>
      <p:sp>
        <p:nvSpPr>
          <p:cNvPr id="3" name="Rectangle 2"/>
          <p:cNvSpPr/>
          <p:nvPr/>
        </p:nvSpPr>
        <p:spPr>
          <a:xfrm>
            <a:off x="153987" y="1524000"/>
            <a:ext cx="6092825" cy="4893647"/>
          </a:xfrm>
          <a:prstGeom prst="rect">
            <a:avLst/>
          </a:prstGeom>
        </p:spPr>
        <p:txBody>
          <a:bodyPr>
            <a:spAutoFit/>
          </a:bodyPr>
          <a:lstStyle/>
          <a:p>
            <a:pPr fontAlgn="base"/>
            <a:r>
              <a:rPr lang="en-US" sz="2400" b="1" dirty="0">
                <a:solidFill>
                  <a:srgbClr val="00B0F0"/>
                </a:solidFill>
              </a:rPr>
              <a:t> Stress or anxiety affects the permeability of the digestive tract and causes an imbalance in the availability of good bacteria leading to the chances of inflammation. You may include some stress-reducing activities in your exercise routine to ensure good health of your digestive system.</a:t>
            </a:r>
          </a:p>
          <a:p>
            <a:pPr fontAlgn="base"/>
            <a:r>
              <a:rPr lang="en-US" sz="2400" b="1" dirty="0">
                <a:solidFill>
                  <a:srgbClr val="00B0F0"/>
                </a:solidFill>
              </a:rPr>
              <a:t>Your health is in your hands and your gut feeling guides you for a healthy gut. If there are signals from the body, then get active to </a:t>
            </a:r>
            <a:r>
              <a:rPr lang="en-US" sz="2400" b="1" i="1" dirty="0">
                <a:solidFill>
                  <a:srgbClr val="00B0F0"/>
                </a:solidFill>
                <a:hlinkClick r:id="rId3"/>
              </a:rPr>
              <a:t>improve your digestive system</a:t>
            </a:r>
            <a:r>
              <a:rPr lang="en-US" sz="2400" b="1" dirty="0">
                <a:solidFill>
                  <a:srgbClr val="00B0F0"/>
                </a:solidFill>
              </a:rPr>
              <a:t> and eliminate the ‘out of the blue’ moments to stay in the ‘pink’ of health.</a:t>
            </a:r>
          </a:p>
        </p:txBody>
      </p:sp>
      <p:pic>
        <p:nvPicPr>
          <p:cNvPr id="2050" name="Picture 2" descr="C:\Users\seo\Desktop\blood-pressure-cuff-docto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1922" y="1524000"/>
            <a:ext cx="5987865" cy="47244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5226665"/>
      </p:ext>
    </p:extLst>
  </p:cSld>
  <p:clrMapOvr>
    <a:masterClrMapping/>
  </p:clrMapOvr>
  <mc:AlternateContent xmlns:mc="http://schemas.openxmlformats.org/markup-compatibility/2006" xmlns:p14="http://schemas.microsoft.com/office/powerpoint/2010/main">
    <mc:Choice Requires="p14">
      <p:transition spd="slow" p14:dur="4000" advTm="4000">
        <p:cover/>
      </p:transition>
    </mc:Choice>
    <mc:Fallback xmlns="">
      <p:transition spd="slow" advTm="4000">
        <p:cover/>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7000"/>
            <a:lum/>
          </a:blip>
          <a:srcRect/>
          <a:tile tx="0" ty="0" sx="100000" sy="100000" flip="none" algn="tl"/>
        </a:blipFill>
        <a:effectLst/>
      </p:bgPr>
    </p:bg>
    <p:spTree>
      <p:nvGrpSpPr>
        <p:cNvPr id="1" name=""/>
        <p:cNvGrpSpPr/>
        <p:nvPr/>
      </p:nvGrpSpPr>
      <p:grpSpPr>
        <a:xfrm>
          <a:off x="0" y="0"/>
          <a:ext cx="0" cy="0"/>
          <a:chOff x="0" y="0"/>
          <a:chExt cx="0" cy="0"/>
        </a:xfrm>
      </p:grpSpPr>
      <p:sp>
        <p:nvSpPr>
          <p:cNvPr id="13" name="Rectangle 12"/>
          <p:cNvSpPr/>
          <p:nvPr/>
        </p:nvSpPr>
        <p:spPr>
          <a:xfrm>
            <a:off x="1587" y="67270"/>
            <a:ext cx="12188825" cy="923330"/>
          </a:xfrm>
          <a:prstGeom prst="rect">
            <a:avLst/>
          </a:prstGeom>
        </p:spPr>
        <p:txBody>
          <a:bodyPr wrap="square">
            <a:spAutoFit/>
          </a:bodyPr>
          <a:lstStyle/>
          <a:p>
            <a:pPr algn="ctr"/>
            <a:r>
              <a:rPr lang="en-US" sz="5400" b="1" dirty="0" smtClean="0">
                <a:solidFill>
                  <a:srgbClr val="0070C0"/>
                </a:solidFill>
              </a:rPr>
              <a:t>Contact</a:t>
            </a:r>
            <a:r>
              <a:rPr lang="en-US" sz="5400" b="1" dirty="0" smtClean="0">
                <a:solidFill>
                  <a:srgbClr val="00B0F0"/>
                </a:solidFill>
              </a:rPr>
              <a:t> </a:t>
            </a:r>
            <a:r>
              <a:rPr lang="en-US" sz="5400" b="1" dirty="0" smtClean="0">
                <a:solidFill>
                  <a:srgbClr val="C00000"/>
                </a:solidFill>
              </a:rPr>
              <a:t>Us</a:t>
            </a:r>
            <a:endParaRPr lang="en-US" sz="5400" dirty="0">
              <a:solidFill>
                <a:srgbClr val="C00000"/>
              </a:solidFill>
            </a:endParaRPr>
          </a:p>
        </p:txBody>
      </p:sp>
      <p:pic>
        <p:nvPicPr>
          <p:cNvPr id="14" name="Picture 13" descr="C:\Users\hp\Desktop\solution\NSG\NSG img\house-logo-hi.png"/>
          <p:cNvPicPr>
            <a:picLocks noChangeAspect="1" noChangeArrowheads="1"/>
          </p:cNvPicPr>
          <p:nvPr/>
        </p:nvPicPr>
        <p:blipFill>
          <a:blip r:embed="rId3" cstate="print"/>
          <a:srcRect/>
          <a:stretch>
            <a:fillRect/>
          </a:stretch>
        </p:blipFill>
        <p:spPr bwMode="auto">
          <a:xfrm>
            <a:off x="2176037" y="1773790"/>
            <a:ext cx="1044043" cy="759326"/>
          </a:xfrm>
          <a:prstGeom prst="rect">
            <a:avLst/>
          </a:prstGeom>
          <a:noFill/>
        </p:spPr>
      </p:pic>
      <p:pic>
        <p:nvPicPr>
          <p:cNvPr id="15" name="Picture 14" descr="C:\Users\hp\Desktop\solution\CSS-TREE\css-tree image\png-tel-free-icons-png-office-phone-icon-3333.png"/>
          <p:cNvPicPr>
            <a:picLocks noChangeAspect="1" noChangeArrowheads="1"/>
          </p:cNvPicPr>
          <p:nvPr/>
        </p:nvPicPr>
        <p:blipFill>
          <a:blip r:embed="rId4" cstate="print"/>
          <a:srcRect/>
          <a:stretch>
            <a:fillRect/>
          </a:stretch>
        </p:blipFill>
        <p:spPr bwMode="auto">
          <a:xfrm>
            <a:off x="2458575" y="3106002"/>
            <a:ext cx="734481" cy="761658"/>
          </a:xfrm>
          <a:prstGeom prst="rect">
            <a:avLst/>
          </a:prstGeom>
          <a:noFill/>
        </p:spPr>
      </p:pic>
      <p:pic>
        <p:nvPicPr>
          <p:cNvPr id="16" name="Picture 15" descr="C:\Users\hp\Desktop\solution\CSS-TREE\css-tree image\www-1632431_960_720.png"/>
          <p:cNvPicPr>
            <a:picLocks noChangeAspect="1" noChangeArrowheads="1"/>
          </p:cNvPicPr>
          <p:nvPr/>
        </p:nvPicPr>
        <p:blipFill>
          <a:blip r:embed="rId5" cstate="print"/>
          <a:srcRect/>
          <a:stretch>
            <a:fillRect/>
          </a:stretch>
        </p:blipFill>
        <p:spPr bwMode="auto">
          <a:xfrm>
            <a:off x="2248072" y="4243357"/>
            <a:ext cx="1049972" cy="785841"/>
          </a:xfrm>
          <a:prstGeom prst="rect">
            <a:avLst/>
          </a:prstGeom>
          <a:noFill/>
        </p:spPr>
      </p:pic>
      <p:sp>
        <p:nvSpPr>
          <p:cNvPr id="17" name="Rectangle 16"/>
          <p:cNvSpPr/>
          <p:nvPr/>
        </p:nvSpPr>
        <p:spPr>
          <a:xfrm>
            <a:off x="4060044" y="1676400"/>
            <a:ext cx="7215968" cy="954107"/>
          </a:xfrm>
          <a:prstGeom prst="rect">
            <a:avLst/>
          </a:prstGeom>
        </p:spPr>
        <p:txBody>
          <a:bodyPr wrap="square">
            <a:spAutoFit/>
          </a:bodyPr>
          <a:lstStyle/>
          <a:p>
            <a:r>
              <a:rPr lang="en-US" sz="2800" b="1" dirty="0">
                <a:solidFill>
                  <a:srgbClr val="C00000"/>
                </a:solidFill>
              </a:rPr>
              <a:t>Santokh Hospital</a:t>
            </a:r>
          </a:p>
          <a:p>
            <a:r>
              <a:rPr lang="en-US" sz="2800" b="1" dirty="0" smtClean="0">
                <a:latin typeface="Calibri" pitchFamily="34" charset="0"/>
                <a:cs typeface="Calibri" pitchFamily="34" charset="0"/>
              </a:rPr>
              <a:t>H.No. 846, Sector 38-A    </a:t>
            </a:r>
            <a:r>
              <a:rPr lang="en-US" sz="2800" b="1" dirty="0" smtClean="0">
                <a:solidFill>
                  <a:srgbClr val="C00000"/>
                </a:solidFill>
                <a:latin typeface="Calibri" pitchFamily="34" charset="0"/>
                <a:cs typeface="Calibri" pitchFamily="34" charset="0"/>
              </a:rPr>
              <a:t>Chandigarh </a:t>
            </a:r>
            <a:r>
              <a:rPr lang="en-US" sz="2800" b="1" dirty="0" smtClean="0">
                <a:latin typeface="Calibri" pitchFamily="34" charset="0"/>
                <a:cs typeface="Calibri" pitchFamily="34" charset="0"/>
              </a:rPr>
              <a:t>160036</a:t>
            </a:r>
            <a:endParaRPr lang="en-US" sz="2800" b="1" dirty="0">
              <a:latin typeface="Calibri" pitchFamily="34" charset="0"/>
              <a:cs typeface="Calibri" pitchFamily="34" charset="0"/>
            </a:endParaRPr>
          </a:p>
        </p:txBody>
      </p:sp>
      <p:sp>
        <p:nvSpPr>
          <p:cNvPr id="18" name="Rectangle 17"/>
          <p:cNvSpPr/>
          <p:nvPr/>
        </p:nvSpPr>
        <p:spPr>
          <a:xfrm>
            <a:off x="4136244" y="3163666"/>
            <a:ext cx="2900153" cy="646331"/>
          </a:xfrm>
          <a:prstGeom prst="rect">
            <a:avLst/>
          </a:prstGeom>
        </p:spPr>
        <p:txBody>
          <a:bodyPr wrap="none">
            <a:spAutoFit/>
          </a:bodyPr>
          <a:lstStyle/>
          <a:p>
            <a:r>
              <a:rPr lang="en-US" sz="3600" b="1" dirty="0" smtClean="0">
                <a:solidFill>
                  <a:srgbClr val="C00000"/>
                </a:solidFill>
                <a:latin typeface="Calibri" pitchFamily="34" charset="0"/>
                <a:cs typeface="Calibri" pitchFamily="34" charset="0"/>
              </a:rPr>
              <a:t>0172</a:t>
            </a:r>
            <a:r>
              <a:rPr lang="en-US" sz="3600" b="1" dirty="0" smtClean="0">
                <a:latin typeface="Calibri" pitchFamily="34" charset="0"/>
                <a:cs typeface="Calibri" pitchFamily="34" charset="0"/>
              </a:rPr>
              <a:t>-2691846</a:t>
            </a:r>
            <a:endParaRPr lang="en-US" sz="3600" b="1" dirty="0">
              <a:latin typeface="Calibri" pitchFamily="34" charset="0"/>
              <a:cs typeface="Calibri" pitchFamily="34" charset="0"/>
            </a:endParaRPr>
          </a:p>
        </p:txBody>
      </p:sp>
      <p:sp>
        <p:nvSpPr>
          <p:cNvPr id="19" name="Rectangle 18"/>
          <p:cNvSpPr/>
          <p:nvPr/>
        </p:nvSpPr>
        <p:spPr>
          <a:xfrm>
            <a:off x="4136244" y="4358685"/>
            <a:ext cx="5369355" cy="523220"/>
          </a:xfrm>
          <a:prstGeom prst="rect">
            <a:avLst/>
          </a:prstGeom>
        </p:spPr>
        <p:txBody>
          <a:bodyPr wrap="none">
            <a:spAutoFit/>
          </a:bodyPr>
          <a:lstStyle/>
          <a:p>
            <a:r>
              <a:rPr lang="en-US" sz="2800" b="1" dirty="0" smtClean="0">
                <a:latin typeface="Calibri" pitchFamily="34" charset="0"/>
                <a:cs typeface="Calibri" pitchFamily="34" charset="0"/>
                <a:hlinkClick r:id="rId6"/>
              </a:rPr>
              <a:t>http://www.santokhhospital.com/</a:t>
            </a:r>
            <a:endParaRPr lang="en-US" sz="2800" b="1" dirty="0">
              <a:latin typeface="Calibri" pitchFamily="34" charset="0"/>
              <a:cs typeface="Calibri" pitchFamily="34" charset="0"/>
            </a:endParaRPr>
          </a:p>
        </p:txBody>
      </p:sp>
      <p:pic>
        <p:nvPicPr>
          <p:cNvPr id="20" name="Picture 3" descr="C:\Users\seo\Desktop\email.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48072" y="5333998"/>
            <a:ext cx="1049972" cy="1049972"/>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p:cNvSpPr/>
          <p:nvPr/>
        </p:nvSpPr>
        <p:spPr>
          <a:xfrm>
            <a:off x="4197959" y="5638798"/>
            <a:ext cx="4281685" cy="523220"/>
          </a:xfrm>
          <a:prstGeom prst="rect">
            <a:avLst/>
          </a:prstGeom>
        </p:spPr>
        <p:txBody>
          <a:bodyPr wrap="none">
            <a:spAutoFit/>
          </a:bodyPr>
          <a:lstStyle/>
          <a:p>
            <a:r>
              <a:rPr lang="en-US" sz="2800" b="1" dirty="0" smtClean="0">
                <a:hlinkClick r:id="rId8"/>
              </a:rPr>
              <a:t>info@santokhhospital.com</a:t>
            </a:r>
            <a:r>
              <a:rPr lang="en-US" sz="2800" b="1" dirty="0" smtClean="0"/>
              <a:t> </a:t>
            </a:r>
            <a:endParaRPr lang="en-US" sz="2800" b="1" dirty="0"/>
          </a:p>
        </p:txBody>
      </p:sp>
      <p:pic>
        <p:nvPicPr>
          <p:cNvPr id="1028" name="Picture 4" descr="C:\Users\seo\Desktop\source.gif"/>
          <p:cNvPicPr>
            <a:picLocks noChangeAspect="1" noChangeArrowheads="1" noCrop="1"/>
          </p:cNvPicPr>
          <p:nvPr/>
        </p:nvPicPr>
        <p:blipFill>
          <a:blip r:embed="rId9">
            <a:extLst>
              <a:ext uri="{28A0092B-C50C-407E-A947-70E740481C1C}">
                <a14:useLocalDpi xmlns:a14="http://schemas.microsoft.com/office/drawing/2010/main" val="0"/>
              </a:ext>
            </a:extLst>
          </a:blip>
          <a:srcRect/>
          <a:stretch>
            <a:fillRect/>
          </a:stretch>
        </p:blipFill>
        <p:spPr bwMode="auto">
          <a:xfrm>
            <a:off x="2773058" y="1169177"/>
            <a:ext cx="6934200" cy="6934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1427974"/>
      </p:ext>
    </p:extLst>
  </p:cSld>
  <p:clrMapOvr>
    <a:masterClrMapping/>
  </p:clrMapOvr>
  <mc:AlternateContent xmlns:mc="http://schemas.openxmlformats.org/markup-compatibility/2006" xmlns:p14="http://schemas.microsoft.com/office/powerpoint/2010/main">
    <mc:Choice Requires="p14">
      <p:transition spd="slow" p14:dur="4000" advTm="4000">
        <p:pull/>
      </p:transition>
    </mc:Choice>
    <mc:Fallback xmlns="">
      <p:transition spd="slow" advTm="4000">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3000" fill="hold"/>
                                        <p:tgtEl>
                                          <p:spTgt spid="14"/>
                                        </p:tgtEl>
                                        <p:attrNameLst>
                                          <p:attrName>ppt_w</p:attrName>
                                        </p:attrNameLst>
                                      </p:cBhvr>
                                      <p:tavLst>
                                        <p:tav tm="0">
                                          <p:val>
                                            <p:fltVal val="0"/>
                                          </p:val>
                                        </p:tav>
                                        <p:tav tm="100000">
                                          <p:val>
                                            <p:strVal val="#ppt_w"/>
                                          </p:val>
                                        </p:tav>
                                      </p:tavLst>
                                    </p:anim>
                                    <p:anim calcmode="lin" valueType="num">
                                      <p:cBhvr>
                                        <p:cTn id="8" dur="3000" fill="hold"/>
                                        <p:tgtEl>
                                          <p:spTgt spid="14"/>
                                        </p:tgtEl>
                                        <p:attrNameLst>
                                          <p:attrName>ppt_h</p:attrName>
                                        </p:attrNameLst>
                                      </p:cBhvr>
                                      <p:tavLst>
                                        <p:tav tm="0">
                                          <p:val>
                                            <p:fltVal val="0"/>
                                          </p:val>
                                        </p:tav>
                                        <p:tav tm="100000">
                                          <p:val>
                                            <p:strVal val="#ppt_h"/>
                                          </p:val>
                                        </p:tav>
                                      </p:tavLst>
                                    </p:anim>
                                    <p:anim calcmode="lin" valueType="num">
                                      <p:cBhvr>
                                        <p:cTn id="9" dur="3000" fill="hold"/>
                                        <p:tgtEl>
                                          <p:spTgt spid="14"/>
                                        </p:tgtEl>
                                        <p:attrNameLst>
                                          <p:attrName>style.rotation</p:attrName>
                                        </p:attrNameLst>
                                      </p:cBhvr>
                                      <p:tavLst>
                                        <p:tav tm="0">
                                          <p:val>
                                            <p:fltVal val="90"/>
                                          </p:val>
                                        </p:tav>
                                        <p:tav tm="100000">
                                          <p:val>
                                            <p:fltVal val="0"/>
                                          </p:val>
                                        </p:tav>
                                      </p:tavLst>
                                    </p:anim>
                                    <p:animEffect transition="in" filter="fade">
                                      <p:cBhvr>
                                        <p:cTn id="10" dur="3000"/>
                                        <p:tgtEl>
                                          <p:spTgt spid="1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3000" fill="hold"/>
                                        <p:tgtEl>
                                          <p:spTgt spid="17"/>
                                        </p:tgtEl>
                                        <p:attrNameLst>
                                          <p:attrName>ppt_w</p:attrName>
                                        </p:attrNameLst>
                                      </p:cBhvr>
                                      <p:tavLst>
                                        <p:tav tm="0">
                                          <p:val>
                                            <p:fltVal val="0"/>
                                          </p:val>
                                        </p:tav>
                                        <p:tav tm="100000">
                                          <p:val>
                                            <p:strVal val="#ppt_w"/>
                                          </p:val>
                                        </p:tav>
                                      </p:tavLst>
                                    </p:anim>
                                    <p:anim calcmode="lin" valueType="num">
                                      <p:cBhvr>
                                        <p:cTn id="14" dur="3000" fill="hold"/>
                                        <p:tgtEl>
                                          <p:spTgt spid="17"/>
                                        </p:tgtEl>
                                        <p:attrNameLst>
                                          <p:attrName>ppt_h</p:attrName>
                                        </p:attrNameLst>
                                      </p:cBhvr>
                                      <p:tavLst>
                                        <p:tav tm="0">
                                          <p:val>
                                            <p:fltVal val="0"/>
                                          </p:val>
                                        </p:tav>
                                        <p:tav tm="100000">
                                          <p:val>
                                            <p:strVal val="#ppt_h"/>
                                          </p:val>
                                        </p:tav>
                                      </p:tavLst>
                                    </p:anim>
                                    <p:anim calcmode="lin" valueType="num">
                                      <p:cBhvr>
                                        <p:cTn id="15" dur="3000" fill="hold"/>
                                        <p:tgtEl>
                                          <p:spTgt spid="17"/>
                                        </p:tgtEl>
                                        <p:attrNameLst>
                                          <p:attrName>style.rotation</p:attrName>
                                        </p:attrNameLst>
                                      </p:cBhvr>
                                      <p:tavLst>
                                        <p:tav tm="0">
                                          <p:val>
                                            <p:fltVal val="90"/>
                                          </p:val>
                                        </p:tav>
                                        <p:tav tm="100000">
                                          <p:val>
                                            <p:fltVal val="0"/>
                                          </p:val>
                                        </p:tav>
                                      </p:tavLst>
                                    </p:anim>
                                    <p:animEffect transition="in" filter="fade">
                                      <p:cBhvr>
                                        <p:cTn id="16" dur="30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3000" fill="hold"/>
                                        <p:tgtEl>
                                          <p:spTgt spid="15"/>
                                        </p:tgtEl>
                                        <p:attrNameLst>
                                          <p:attrName>ppt_w</p:attrName>
                                        </p:attrNameLst>
                                      </p:cBhvr>
                                      <p:tavLst>
                                        <p:tav tm="0">
                                          <p:val>
                                            <p:fltVal val="0"/>
                                          </p:val>
                                        </p:tav>
                                        <p:tav tm="100000">
                                          <p:val>
                                            <p:strVal val="#ppt_w"/>
                                          </p:val>
                                        </p:tav>
                                      </p:tavLst>
                                    </p:anim>
                                    <p:anim calcmode="lin" valueType="num">
                                      <p:cBhvr>
                                        <p:cTn id="22" dur="3000" fill="hold"/>
                                        <p:tgtEl>
                                          <p:spTgt spid="15"/>
                                        </p:tgtEl>
                                        <p:attrNameLst>
                                          <p:attrName>ppt_h</p:attrName>
                                        </p:attrNameLst>
                                      </p:cBhvr>
                                      <p:tavLst>
                                        <p:tav tm="0">
                                          <p:val>
                                            <p:fltVal val="0"/>
                                          </p:val>
                                        </p:tav>
                                        <p:tav tm="100000">
                                          <p:val>
                                            <p:strVal val="#ppt_h"/>
                                          </p:val>
                                        </p:tav>
                                      </p:tavLst>
                                    </p:anim>
                                    <p:anim calcmode="lin" valueType="num">
                                      <p:cBhvr>
                                        <p:cTn id="23" dur="3000" fill="hold"/>
                                        <p:tgtEl>
                                          <p:spTgt spid="15"/>
                                        </p:tgtEl>
                                        <p:attrNameLst>
                                          <p:attrName>style.rotation</p:attrName>
                                        </p:attrNameLst>
                                      </p:cBhvr>
                                      <p:tavLst>
                                        <p:tav tm="0">
                                          <p:val>
                                            <p:fltVal val="90"/>
                                          </p:val>
                                        </p:tav>
                                        <p:tav tm="100000">
                                          <p:val>
                                            <p:fltVal val="0"/>
                                          </p:val>
                                        </p:tav>
                                      </p:tavLst>
                                    </p:anim>
                                    <p:animEffect transition="in" filter="fade">
                                      <p:cBhvr>
                                        <p:cTn id="24" dur="3000"/>
                                        <p:tgtEl>
                                          <p:spTgt spid="15"/>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3000" fill="hold"/>
                                        <p:tgtEl>
                                          <p:spTgt spid="18"/>
                                        </p:tgtEl>
                                        <p:attrNameLst>
                                          <p:attrName>ppt_w</p:attrName>
                                        </p:attrNameLst>
                                      </p:cBhvr>
                                      <p:tavLst>
                                        <p:tav tm="0">
                                          <p:val>
                                            <p:fltVal val="0"/>
                                          </p:val>
                                        </p:tav>
                                        <p:tav tm="100000">
                                          <p:val>
                                            <p:strVal val="#ppt_w"/>
                                          </p:val>
                                        </p:tav>
                                      </p:tavLst>
                                    </p:anim>
                                    <p:anim calcmode="lin" valueType="num">
                                      <p:cBhvr>
                                        <p:cTn id="28" dur="3000" fill="hold"/>
                                        <p:tgtEl>
                                          <p:spTgt spid="18"/>
                                        </p:tgtEl>
                                        <p:attrNameLst>
                                          <p:attrName>ppt_h</p:attrName>
                                        </p:attrNameLst>
                                      </p:cBhvr>
                                      <p:tavLst>
                                        <p:tav tm="0">
                                          <p:val>
                                            <p:fltVal val="0"/>
                                          </p:val>
                                        </p:tav>
                                        <p:tav tm="100000">
                                          <p:val>
                                            <p:strVal val="#ppt_h"/>
                                          </p:val>
                                        </p:tav>
                                      </p:tavLst>
                                    </p:anim>
                                    <p:anim calcmode="lin" valueType="num">
                                      <p:cBhvr>
                                        <p:cTn id="29" dur="3000" fill="hold"/>
                                        <p:tgtEl>
                                          <p:spTgt spid="18"/>
                                        </p:tgtEl>
                                        <p:attrNameLst>
                                          <p:attrName>style.rotation</p:attrName>
                                        </p:attrNameLst>
                                      </p:cBhvr>
                                      <p:tavLst>
                                        <p:tav tm="0">
                                          <p:val>
                                            <p:fltVal val="90"/>
                                          </p:val>
                                        </p:tav>
                                        <p:tav tm="100000">
                                          <p:val>
                                            <p:fltVal val="0"/>
                                          </p:val>
                                        </p:tav>
                                      </p:tavLst>
                                    </p:anim>
                                    <p:animEffect transition="in" filter="fade">
                                      <p:cBhvr>
                                        <p:cTn id="30" dur="30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3000" fill="hold"/>
                                        <p:tgtEl>
                                          <p:spTgt spid="16"/>
                                        </p:tgtEl>
                                        <p:attrNameLst>
                                          <p:attrName>ppt_w</p:attrName>
                                        </p:attrNameLst>
                                      </p:cBhvr>
                                      <p:tavLst>
                                        <p:tav tm="0">
                                          <p:val>
                                            <p:fltVal val="0"/>
                                          </p:val>
                                        </p:tav>
                                        <p:tav tm="100000">
                                          <p:val>
                                            <p:strVal val="#ppt_w"/>
                                          </p:val>
                                        </p:tav>
                                      </p:tavLst>
                                    </p:anim>
                                    <p:anim calcmode="lin" valueType="num">
                                      <p:cBhvr>
                                        <p:cTn id="36" dur="3000" fill="hold"/>
                                        <p:tgtEl>
                                          <p:spTgt spid="16"/>
                                        </p:tgtEl>
                                        <p:attrNameLst>
                                          <p:attrName>ppt_h</p:attrName>
                                        </p:attrNameLst>
                                      </p:cBhvr>
                                      <p:tavLst>
                                        <p:tav tm="0">
                                          <p:val>
                                            <p:fltVal val="0"/>
                                          </p:val>
                                        </p:tav>
                                        <p:tav tm="100000">
                                          <p:val>
                                            <p:strVal val="#ppt_h"/>
                                          </p:val>
                                        </p:tav>
                                      </p:tavLst>
                                    </p:anim>
                                    <p:anim calcmode="lin" valueType="num">
                                      <p:cBhvr>
                                        <p:cTn id="37" dur="3000" fill="hold"/>
                                        <p:tgtEl>
                                          <p:spTgt spid="16"/>
                                        </p:tgtEl>
                                        <p:attrNameLst>
                                          <p:attrName>style.rotation</p:attrName>
                                        </p:attrNameLst>
                                      </p:cBhvr>
                                      <p:tavLst>
                                        <p:tav tm="0">
                                          <p:val>
                                            <p:fltVal val="90"/>
                                          </p:val>
                                        </p:tav>
                                        <p:tav tm="100000">
                                          <p:val>
                                            <p:fltVal val="0"/>
                                          </p:val>
                                        </p:tav>
                                      </p:tavLst>
                                    </p:anim>
                                    <p:animEffect transition="in" filter="fade">
                                      <p:cBhvr>
                                        <p:cTn id="38" dur="3000"/>
                                        <p:tgtEl>
                                          <p:spTgt spid="16"/>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3000" fill="hold"/>
                                        <p:tgtEl>
                                          <p:spTgt spid="19"/>
                                        </p:tgtEl>
                                        <p:attrNameLst>
                                          <p:attrName>ppt_w</p:attrName>
                                        </p:attrNameLst>
                                      </p:cBhvr>
                                      <p:tavLst>
                                        <p:tav tm="0">
                                          <p:val>
                                            <p:fltVal val="0"/>
                                          </p:val>
                                        </p:tav>
                                        <p:tav tm="100000">
                                          <p:val>
                                            <p:strVal val="#ppt_w"/>
                                          </p:val>
                                        </p:tav>
                                      </p:tavLst>
                                    </p:anim>
                                    <p:anim calcmode="lin" valueType="num">
                                      <p:cBhvr>
                                        <p:cTn id="42" dur="3000" fill="hold"/>
                                        <p:tgtEl>
                                          <p:spTgt spid="19"/>
                                        </p:tgtEl>
                                        <p:attrNameLst>
                                          <p:attrName>ppt_h</p:attrName>
                                        </p:attrNameLst>
                                      </p:cBhvr>
                                      <p:tavLst>
                                        <p:tav tm="0">
                                          <p:val>
                                            <p:fltVal val="0"/>
                                          </p:val>
                                        </p:tav>
                                        <p:tav tm="100000">
                                          <p:val>
                                            <p:strVal val="#ppt_h"/>
                                          </p:val>
                                        </p:tav>
                                      </p:tavLst>
                                    </p:anim>
                                    <p:anim calcmode="lin" valueType="num">
                                      <p:cBhvr>
                                        <p:cTn id="43" dur="3000" fill="hold"/>
                                        <p:tgtEl>
                                          <p:spTgt spid="19"/>
                                        </p:tgtEl>
                                        <p:attrNameLst>
                                          <p:attrName>style.rotation</p:attrName>
                                        </p:attrNameLst>
                                      </p:cBhvr>
                                      <p:tavLst>
                                        <p:tav tm="0">
                                          <p:val>
                                            <p:fltVal val="90"/>
                                          </p:val>
                                        </p:tav>
                                        <p:tav tm="100000">
                                          <p:val>
                                            <p:fltVal val="0"/>
                                          </p:val>
                                        </p:tav>
                                      </p:tavLst>
                                    </p:anim>
                                    <p:animEffect transition="in" filter="fade">
                                      <p:cBhvr>
                                        <p:cTn id="44" dur="3000"/>
                                        <p:tgtEl>
                                          <p:spTgt spid="19"/>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3000" fill="hold"/>
                                        <p:tgtEl>
                                          <p:spTgt spid="21"/>
                                        </p:tgtEl>
                                        <p:attrNameLst>
                                          <p:attrName>ppt_w</p:attrName>
                                        </p:attrNameLst>
                                      </p:cBhvr>
                                      <p:tavLst>
                                        <p:tav tm="0">
                                          <p:val>
                                            <p:fltVal val="0"/>
                                          </p:val>
                                        </p:tav>
                                        <p:tav tm="100000">
                                          <p:val>
                                            <p:strVal val="#ppt_w"/>
                                          </p:val>
                                        </p:tav>
                                      </p:tavLst>
                                    </p:anim>
                                    <p:anim calcmode="lin" valueType="num">
                                      <p:cBhvr>
                                        <p:cTn id="50" dur="3000" fill="hold"/>
                                        <p:tgtEl>
                                          <p:spTgt spid="21"/>
                                        </p:tgtEl>
                                        <p:attrNameLst>
                                          <p:attrName>ppt_h</p:attrName>
                                        </p:attrNameLst>
                                      </p:cBhvr>
                                      <p:tavLst>
                                        <p:tav tm="0">
                                          <p:val>
                                            <p:fltVal val="0"/>
                                          </p:val>
                                        </p:tav>
                                        <p:tav tm="100000">
                                          <p:val>
                                            <p:strVal val="#ppt_h"/>
                                          </p:val>
                                        </p:tav>
                                      </p:tavLst>
                                    </p:anim>
                                    <p:anim calcmode="lin" valueType="num">
                                      <p:cBhvr>
                                        <p:cTn id="51" dur="3000" fill="hold"/>
                                        <p:tgtEl>
                                          <p:spTgt spid="21"/>
                                        </p:tgtEl>
                                        <p:attrNameLst>
                                          <p:attrName>style.rotation</p:attrName>
                                        </p:attrNameLst>
                                      </p:cBhvr>
                                      <p:tavLst>
                                        <p:tav tm="0">
                                          <p:val>
                                            <p:fltVal val="90"/>
                                          </p:val>
                                        </p:tav>
                                        <p:tav tm="100000">
                                          <p:val>
                                            <p:fltVal val="0"/>
                                          </p:val>
                                        </p:tav>
                                      </p:tavLst>
                                    </p:anim>
                                    <p:animEffect transition="in" filter="fade">
                                      <p:cBhvr>
                                        <p:cTn id="52" dur="3000"/>
                                        <p:tgtEl>
                                          <p:spTgt spid="21"/>
                                        </p:tgtEl>
                                      </p:cBhvr>
                                    </p:animEffect>
                                  </p:childTnLst>
                                </p:cTn>
                              </p:par>
                              <p:par>
                                <p:cTn id="53" presetID="31" presetClass="entr" presetSubtype="0"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p:cTn id="55" dur="3000" fill="hold"/>
                                        <p:tgtEl>
                                          <p:spTgt spid="20"/>
                                        </p:tgtEl>
                                        <p:attrNameLst>
                                          <p:attrName>ppt_w</p:attrName>
                                        </p:attrNameLst>
                                      </p:cBhvr>
                                      <p:tavLst>
                                        <p:tav tm="0">
                                          <p:val>
                                            <p:fltVal val="0"/>
                                          </p:val>
                                        </p:tav>
                                        <p:tav tm="100000">
                                          <p:val>
                                            <p:strVal val="#ppt_w"/>
                                          </p:val>
                                        </p:tav>
                                      </p:tavLst>
                                    </p:anim>
                                    <p:anim calcmode="lin" valueType="num">
                                      <p:cBhvr>
                                        <p:cTn id="56" dur="3000" fill="hold"/>
                                        <p:tgtEl>
                                          <p:spTgt spid="20"/>
                                        </p:tgtEl>
                                        <p:attrNameLst>
                                          <p:attrName>ppt_h</p:attrName>
                                        </p:attrNameLst>
                                      </p:cBhvr>
                                      <p:tavLst>
                                        <p:tav tm="0">
                                          <p:val>
                                            <p:fltVal val="0"/>
                                          </p:val>
                                        </p:tav>
                                        <p:tav tm="100000">
                                          <p:val>
                                            <p:strVal val="#ppt_h"/>
                                          </p:val>
                                        </p:tav>
                                      </p:tavLst>
                                    </p:anim>
                                    <p:anim calcmode="lin" valueType="num">
                                      <p:cBhvr>
                                        <p:cTn id="57" dur="3000" fill="hold"/>
                                        <p:tgtEl>
                                          <p:spTgt spid="20"/>
                                        </p:tgtEl>
                                        <p:attrNameLst>
                                          <p:attrName>style.rotation</p:attrName>
                                        </p:attrNameLst>
                                      </p:cBhvr>
                                      <p:tavLst>
                                        <p:tav tm="0">
                                          <p:val>
                                            <p:fltVal val="90"/>
                                          </p:val>
                                        </p:tav>
                                        <p:tav tm="100000">
                                          <p:val>
                                            <p:fltVal val="0"/>
                                          </p:val>
                                        </p:tav>
                                      </p:tavLst>
                                    </p:anim>
                                    <p:animEffect transition="in" filter="fade">
                                      <p:cBhvr>
                                        <p:cTn id="58" dur="3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p:nvSpPr>
        <p:spPr>
          <a:xfrm>
            <a:off x="36936" y="6927"/>
            <a:ext cx="3313729" cy="156966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9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Thank</a:t>
            </a:r>
            <a:endParaRPr lang="en-US" sz="9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Rectangle 4"/>
          <p:cNvSpPr/>
          <p:nvPr/>
        </p:nvSpPr>
        <p:spPr>
          <a:xfrm>
            <a:off x="1693801" y="5309122"/>
            <a:ext cx="9236568" cy="1569660"/>
          </a:xfrm>
          <a:prstGeom prst="rect">
            <a:avLst/>
          </a:prstGeom>
          <a:noFill/>
        </p:spPr>
        <p:txBody>
          <a:bodyPr wrap="none" lIns="91440" tIns="45720" rIns="91440" bIns="45720">
            <a:spAutoFit/>
          </a:bodyPr>
          <a:lstStyle/>
          <a:p>
            <a:pPr algn="ctr"/>
            <a:r>
              <a:rPr lang="en-US" sz="96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Santokh </a:t>
            </a:r>
            <a:r>
              <a:rPr lang="en-US" sz="96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Hospital</a:t>
            </a:r>
            <a:endParaRPr lang="en-US" sz="96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6" name="Rectangle 5"/>
          <p:cNvSpPr/>
          <p:nvPr/>
        </p:nvSpPr>
        <p:spPr>
          <a:xfrm>
            <a:off x="10153544" y="0"/>
            <a:ext cx="2047548" cy="156966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96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You</a:t>
            </a:r>
            <a:endParaRPr lang="en-US" sz="96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4098" name="Picture 2" descr="C:\Users\seo\Desktop\tumblr_metjen7OSX1r8vfr7o1_500.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499380" y="452969"/>
            <a:ext cx="5262031" cy="526203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5420270" y="2164140"/>
            <a:ext cx="1783630" cy="156966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9600" b="1" cap="none" spc="150" dirty="0" smtClean="0">
                <a:ln w="11430"/>
                <a:solidFill>
                  <a:srgbClr val="00B0F0"/>
                </a:solidFill>
                <a:effectLst>
                  <a:outerShdw blurRad="25400" algn="tl" rotWithShape="0">
                    <a:srgbClr val="000000">
                      <a:alpha val="43000"/>
                    </a:srgbClr>
                  </a:outerShdw>
                </a:effectLst>
              </a:rPr>
              <a:t>By </a:t>
            </a:r>
            <a:endParaRPr lang="en-US" sz="9600" b="1" cap="none" spc="150" dirty="0">
              <a:ln w="11430"/>
              <a:solidFill>
                <a:srgbClr val="00B0F0"/>
              </a:solidFill>
              <a:effectLst>
                <a:outerShdw blurRad="25400" algn="tl" rotWithShape="0">
                  <a:srgbClr val="000000">
                    <a:alpha val="43000"/>
                  </a:srgbClr>
                </a:outerShdw>
              </a:effectLst>
            </a:endParaRPr>
          </a:p>
        </p:txBody>
      </p:sp>
    </p:spTree>
    <p:extLst>
      <p:ext uri="{BB962C8B-B14F-4D97-AF65-F5344CB8AC3E}">
        <p14:creationId xmlns:p14="http://schemas.microsoft.com/office/powerpoint/2010/main" val="3020062224"/>
      </p:ext>
    </p:extLst>
  </p:cSld>
  <p:clrMapOvr>
    <a:masterClrMapping/>
  </p:clrMapOvr>
  <mc:AlternateContent xmlns:mc="http://schemas.openxmlformats.org/markup-compatibility/2006" xmlns:p14="http://schemas.microsoft.com/office/powerpoint/2010/main">
    <mc:Choice Requires="p14">
      <p:transition spd="slow" p14:dur="4000" advTm="15000">
        <p:cover/>
      </p:transition>
    </mc:Choice>
    <mc:Fallback xmlns="">
      <p:transition spd="slow" advTm="15000">
        <p:cov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anim calcmode="lin" valueType="num">
                                      <p:cBhvr>
                                        <p:cTn id="13" dur="2000" fill="hold"/>
                                        <p:tgtEl>
                                          <p:spTgt spid="6"/>
                                        </p:tgtEl>
                                        <p:attrNameLst>
                                          <p:attrName>ppt_w</p:attrName>
                                        </p:attrNameLst>
                                      </p:cBhvr>
                                      <p:tavLst>
                                        <p:tav tm="0" fmla="#ppt_w*sin(2.5*pi*$)">
                                          <p:val>
                                            <p:fltVal val="0"/>
                                          </p:val>
                                        </p:tav>
                                        <p:tav tm="100000">
                                          <p:val>
                                            <p:fltVal val="1"/>
                                          </p:val>
                                        </p:tav>
                                      </p:tavLst>
                                    </p:anim>
                                    <p:anim calcmode="lin" valueType="num">
                                      <p:cBhvr>
                                        <p:cTn id="14"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3000" fill="hold"/>
                                        <p:tgtEl>
                                          <p:spTgt spid="8"/>
                                        </p:tgtEl>
                                        <p:attrNameLst>
                                          <p:attrName>ppt_w</p:attrName>
                                        </p:attrNameLst>
                                      </p:cBhvr>
                                      <p:tavLst>
                                        <p:tav tm="0">
                                          <p:val>
                                            <p:fltVal val="0"/>
                                          </p:val>
                                        </p:tav>
                                        <p:tav tm="100000">
                                          <p:val>
                                            <p:strVal val="#ppt_w"/>
                                          </p:val>
                                        </p:tav>
                                      </p:tavLst>
                                    </p:anim>
                                    <p:anim calcmode="lin" valueType="num">
                                      <p:cBhvr>
                                        <p:cTn id="20" dur="3000" fill="hold"/>
                                        <p:tgtEl>
                                          <p:spTgt spid="8"/>
                                        </p:tgtEl>
                                        <p:attrNameLst>
                                          <p:attrName>ppt_h</p:attrName>
                                        </p:attrNameLst>
                                      </p:cBhvr>
                                      <p:tavLst>
                                        <p:tav tm="0">
                                          <p:val>
                                            <p:fltVal val="0"/>
                                          </p:val>
                                        </p:tav>
                                        <p:tav tm="100000">
                                          <p:val>
                                            <p:strVal val="#ppt_h"/>
                                          </p:val>
                                        </p:tav>
                                      </p:tavLst>
                                    </p:anim>
                                    <p:anim calcmode="lin" valueType="num">
                                      <p:cBhvr>
                                        <p:cTn id="21" dur="3000" fill="hold"/>
                                        <p:tgtEl>
                                          <p:spTgt spid="8"/>
                                        </p:tgtEl>
                                        <p:attrNameLst>
                                          <p:attrName>style.rotation</p:attrName>
                                        </p:attrNameLst>
                                      </p:cBhvr>
                                      <p:tavLst>
                                        <p:tav tm="0">
                                          <p:val>
                                            <p:fltVal val="90"/>
                                          </p:val>
                                        </p:tav>
                                        <p:tav tm="100000">
                                          <p:val>
                                            <p:fltVal val="0"/>
                                          </p:val>
                                        </p:tav>
                                      </p:tavLst>
                                    </p:anim>
                                    <p:animEffect transition="in" filter="fade">
                                      <p:cBhvr>
                                        <p:cTn id="22" dur="3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4000"/>
                                        <p:tgtEl>
                                          <p:spTgt spid="5"/>
                                        </p:tgtEl>
                                      </p:cBhvr>
                                    </p:animEffect>
                                    <p:anim calcmode="lin" valueType="num">
                                      <p:cBhvr>
                                        <p:cTn id="28" dur="4000" fill="hold"/>
                                        <p:tgtEl>
                                          <p:spTgt spid="5"/>
                                        </p:tgtEl>
                                        <p:attrNameLst>
                                          <p:attrName>ppt_x</p:attrName>
                                        </p:attrNameLst>
                                      </p:cBhvr>
                                      <p:tavLst>
                                        <p:tav tm="0">
                                          <p:val>
                                            <p:strVal val="#ppt_x"/>
                                          </p:val>
                                        </p:tav>
                                        <p:tav tm="100000">
                                          <p:val>
                                            <p:strVal val="#ppt_x"/>
                                          </p:val>
                                        </p:tav>
                                      </p:tavLst>
                                    </p:anim>
                                    <p:anim calcmode="lin" valueType="num">
                                      <p:cBhvr>
                                        <p:cTn id="29" dur="4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Rectangle 1"/>
          <p:cNvSpPr/>
          <p:nvPr/>
        </p:nvSpPr>
        <p:spPr>
          <a:xfrm>
            <a:off x="285675" y="0"/>
            <a:ext cx="6875537" cy="923330"/>
          </a:xfrm>
          <a:prstGeom prst="rect">
            <a:avLst/>
          </a:prstGeom>
        </p:spPr>
        <p:txBody>
          <a:bodyPr wrap="none">
            <a:spAutoFit/>
          </a:bodyPr>
          <a:lstStyle/>
          <a:p>
            <a:r>
              <a:rPr lang="en-US" sz="5400" b="1" dirty="0" smtClean="0">
                <a:solidFill>
                  <a:srgbClr val="00B050"/>
                </a:solidFill>
              </a:rPr>
              <a:t>Improve Your Digestion</a:t>
            </a:r>
            <a:endParaRPr lang="en-US" sz="5400" b="1" dirty="0">
              <a:solidFill>
                <a:srgbClr val="00B050"/>
              </a:solidFill>
            </a:endParaRPr>
          </a:p>
        </p:txBody>
      </p:sp>
      <p:sp>
        <p:nvSpPr>
          <p:cNvPr id="3" name="Rectangle 2"/>
          <p:cNvSpPr/>
          <p:nvPr/>
        </p:nvSpPr>
        <p:spPr>
          <a:xfrm>
            <a:off x="303212" y="1120676"/>
            <a:ext cx="11657013" cy="2308324"/>
          </a:xfrm>
          <a:prstGeom prst="rect">
            <a:avLst/>
          </a:prstGeom>
        </p:spPr>
        <p:txBody>
          <a:bodyPr wrap="square">
            <a:spAutoFit/>
          </a:bodyPr>
          <a:lstStyle/>
          <a:p>
            <a:r>
              <a:rPr lang="en-US" sz="2400" b="1" dirty="0">
                <a:solidFill>
                  <a:schemeClr val="accent6">
                    <a:lumMod val="75000"/>
                  </a:schemeClr>
                </a:solidFill>
              </a:rPr>
              <a:t>Have you never come across that bloating sound in your stomach, or hot burning sensation rising in your chest after a meal? </a:t>
            </a:r>
            <a:r>
              <a:rPr lang="en-US" sz="2400" b="1" dirty="0" smtClean="0">
                <a:solidFill>
                  <a:schemeClr val="accent6">
                    <a:lumMod val="75000"/>
                  </a:schemeClr>
                </a:solidFill>
              </a:rPr>
              <a:t>However </a:t>
            </a:r>
            <a:r>
              <a:rPr lang="en-US" sz="2400" b="1" dirty="0">
                <a:solidFill>
                  <a:schemeClr val="accent6">
                    <a:lumMod val="75000"/>
                  </a:schemeClr>
                </a:solidFill>
              </a:rPr>
              <a:t>if these havocs cross your tummy often, with at least more than once a week, it’s time that you need to listen this alarm</a:t>
            </a:r>
            <a:r>
              <a:rPr lang="en-US" sz="2400" b="1" dirty="0" smtClean="0">
                <a:solidFill>
                  <a:schemeClr val="accent6">
                    <a:lumMod val="75000"/>
                  </a:schemeClr>
                </a:solidFill>
              </a:rPr>
              <a:t>.</a:t>
            </a:r>
          </a:p>
          <a:p>
            <a:r>
              <a:rPr lang="en-US" sz="2400" b="1" dirty="0">
                <a:solidFill>
                  <a:schemeClr val="accent6">
                    <a:lumMod val="75000"/>
                  </a:schemeClr>
                </a:solidFill>
              </a:rPr>
              <a:t>Eating good food alone is not sufficient for good health. Good digestion is what utilizes the energy present in the food and provides it to the body so as to nurture and energize it. Salivation and bacteria in the gut play significant role in the process of digestion.</a:t>
            </a:r>
          </a:p>
        </p:txBody>
      </p:sp>
      <p:sp>
        <p:nvSpPr>
          <p:cNvPr id="4" name="Rectangle 3"/>
          <p:cNvSpPr/>
          <p:nvPr/>
        </p:nvSpPr>
        <p:spPr>
          <a:xfrm>
            <a:off x="285675" y="3505200"/>
            <a:ext cx="11674550" cy="954107"/>
          </a:xfrm>
          <a:prstGeom prst="rect">
            <a:avLst/>
          </a:prstGeom>
        </p:spPr>
        <p:txBody>
          <a:bodyPr wrap="square">
            <a:spAutoFit/>
          </a:bodyPr>
          <a:lstStyle/>
          <a:p>
            <a:r>
              <a:rPr lang="en-US" sz="2800" b="1" dirty="0">
                <a:solidFill>
                  <a:srgbClr val="00B050"/>
                </a:solidFill>
              </a:rPr>
              <a:t>Here are some easy ways which will definitely strengthen your guts with improved digestion.</a:t>
            </a:r>
            <a:endParaRPr lang="en-US" sz="2800" dirty="0">
              <a:solidFill>
                <a:srgbClr val="00B050"/>
              </a:solidFill>
            </a:endParaRPr>
          </a:p>
        </p:txBody>
      </p:sp>
      <p:sp>
        <p:nvSpPr>
          <p:cNvPr id="5" name="Rectangle 4"/>
          <p:cNvSpPr/>
          <p:nvPr/>
        </p:nvSpPr>
        <p:spPr>
          <a:xfrm>
            <a:off x="371079" y="4419600"/>
            <a:ext cx="4563237" cy="2308324"/>
          </a:xfrm>
          <a:prstGeom prst="rect">
            <a:avLst/>
          </a:prstGeom>
        </p:spPr>
        <p:txBody>
          <a:bodyPr wrap="none">
            <a:spAutoFit/>
          </a:bodyPr>
          <a:lstStyle/>
          <a:p>
            <a:pPr marL="342900" indent="-342900">
              <a:lnSpc>
                <a:spcPct val="150000"/>
              </a:lnSpc>
              <a:buClr>
                <a:srgbClr val="C00000"/>
              </a:buClr>
              <a:buFont typeface="Wingdings" pitchFamily="2" charset="2"/>
              <a:buChar char="ü"/>
            </a:pPr>
            <a:r>
              <a:rPr lang="en-US" sz="2400" b="1" dirty="0">
                <a:solidFill>
                  <a:srgbClr val="00B0F0"/>
                </a:solidFill>
              </a:rPr>
              <a:t>Keep your Gut </a:t>
            </a:r>
            <a:r>
              <a:rPr lang="en-US" sz="2400" b="1" dirty="0" smtClean="0">
                <a:solidFill>
                  <a:srgbClr val="00B0F0"/>
                </a:solidFill>
              </a:rPr>
              <a:t>Hydrated</a:t>
            </a:r>
          </a:p>
          <a:p>
            <a:pPr marL="342900" indent="-342900">
              <a:lnSpc>
                <a:spcPct val="150000"/>
              </a:lnSpc>
              <a:buClr>
                <a:srgbClr val="C00000"/>
              </a:buClr>
              <a:buFont typeface="Wingdings" pitchFamily="2" charset="2"/>
              <a:buChar char="ü"/>
            </a:pPr>
            <a:r>
              <a:rPr lang="en-US" sz="2400" b="1" dirty="0">
                <a:solidFill>
                  <a:srgbClr val="00B0F0"/>
                </a:solidFill>
              </a:rPr>
              <a:t>Don’t irritate your </a:t>
            </a:r>
            <a:r>
              <a:rPr lang="en-US" sz="2400" b="1" dirty="0" smtClean="0">
                <a:solidFill>
                  <a:srgbClr val="00B0F0"/>
                </a:solidFill>
              </a:rPr>
              <a:t>Gut</a:t>
            </a:r>
          </a:p>
          <a:p>
            <a:pPr marL="342900" indent="-342900">
              <a:lnSpc>
                <a:spcPct val="150000"/>
              </a:lnSpc>
              <a:buClr>
                <a:srgbClr val="C00000"/>
              </a:buClr>
              <a:buFont typeface="Wingdings" pitchFamily="2" charset="2"/>
              <a:buChar char="ü"/>
            </a:pPr>
            <a:r>
              <a:rPr lang="en-US" sz="2400" b="1" dirty="0">
                <a:solidFill>
                  <a:srgbClr val="00B0F0"/>
                </a:solidFill>
              </a:rPr>
              <a:t>Choose High-Fiber </a:t>
            </a:r>
            <a:r>
              <a:rPr lang="en-US" sz="2400" b="1" dirty="0" smtClean="0">
                <a:solidFill>
                  <a:srgbClr val="00B0F0"/>
                </a:solidFill>
              </a:rPr>
              <a:t>Diet</a:t>
            </a:r>
          </a:p>
          <a:p>
            <a:pPr marL="342900" indent="-342900">
              <a:lnSpc>
                <a:spcPct val="150000"/>
              </a:lnSpc>
              <a:buClr>
                <a:srgbClr val="C00000"/>
              </a:buClr>
              <a:buFont typeface="Wingdings" pitchFamily="2" charset="2"/>
              <a:buChar char="ü"/>
            </a:pPr>
            <a:r>
              <a:rPr lang="en-US" sz="2400" b="1" dirty="0">
                <a:solidFill>
                  <a:srgbClr val="00B0F0"/>
                </a:solidFill>
              </a:rPr>
              <a:t>Nurture the Gut with Probiotics</a:t>
            </a:r>
            <a:endParaRPr lang="en-US" sz="2400" dirty="0">
              <a:solidFill>
                <a:srgbClr val="00B0F0"/>
              </a:solidFill>
            </a:endParaRPr>
          </a:p>
        </p:txBody>
      </p:sp>
      <p:sp>
        <p:nvSpPr>
          <p:cNvPr id="6" name="Rectangle 5"/>
          <p:cNvSpPr/>
          <p:nvPr/>
        </p:nvSpPr>
        <p:spPr>
          <a:xfrm>
            <a:off x="7076679" y="4419600"/>
            <a:ext cx="5037533" cy="2308324"/>
          </a:xfrm>
          <a:prstGeom prst="rect">
            <a:avLst/>
          </a:prstGeom>
        </p:spPr>
        <p:txBody>
          <a:bodyPr wrap="none">
            <a:spAutoFit/>
          </a:bodyPr>
          <a:lstStyle/>
          <a:p>
            <a:pPr marL="342900" indent="-342900">
              <a:lnSpc>
                <a:spcPct val="150000"/>
              </a:lnSpc>
              <a:buClr>
                <a:srgbClr val="C00000"/>
              </a:buClr>
              <a:buFont typeface="Wingdings" pitchFamily="2" charset="2"/>
              <a:buChar char="ü"/>
            </a:pPr>
            <a:r>
              <a:rPr lang="en-US" sz="2400" b="1" dirty="0">
                <a:solidFill>
                  <a:srgbClr val="00B0F0"/>
                </a:solidFill>
              </a:rPr>
              <a:t>Limit Intake of Fatty </a:t>
            </a:r>
            <a:r>
              <a:rPr lang="en-US" sz="2400" b="1" dirty="0" smtClean="0">
                <a:solidFill>
                  <a:srgbClr val="00B0F0"/>
                </a:solidFill>
              </a:rPr>
              <a:t>Foods</a:t>
            </a:r>
          </a:p>
          <a:p>
            <a:pPr marL="342900" indent="-342900">
              <a:lnSpc>
                <a:spcPct val="150000"/>
              </a:lnSpc>
              <a:buClr>
                <a:srgbClr val="C00000"/>
              </a:buClr>
              <a:buFont typeface="Wingdings" pitchFamily="2" charset="2"/>
              <a:buChar char="ü"/>
            </a:pPr>
            <a:r>
              <a:rPr lang="en-US" sz="2400" b="1" dirty="0">
                <a:solidFill>
                  <a:srgbClr val="00B0F0"/>
                </a:solidFill>
              </a:rPr>
              <a:t>Bad Habits – Learn to Say ‘NO</a:t>
            </a:r>
            <a:r>
              <a:rPr lang="en-US" sz="2400" b="1" dirty="0" smtClean="0">
                <a:solidFill>
                  <a:srgbClr val="00B0F0"/>
                </a:solidFill>
              </a:rPr>
              <a:t>’</a:t>
            </a:r>
          </a:p>
          <a:p>
            <a:pPr marL="342900" indent="-342900">
              <a:lnSpc>
                <a:spcPct val="150000"/>
              </a:lnSpc>
              <a:buClr>
                <a:srgbClr val="C00000"/>
              </a:buClr>
              <a:buFont typeface="Wingdings" pitchFamily="2" charset="2"/>
              <a:buChar char="ü"/>
            </a:pPr>
            <a:r>
              <a:rPr lang="en-US" sz="2400" b="1" dirty="0">
                <a:solidFill>
                  <a:srgbClr val="00B0F0"/>
                </a:solidFill>
              </a:rPr>
              <a:t>Add Exercises to your Daily </a:t>
            </a:r>
            <a:r>
              <a:rPr lang="en-US" sz="2400" b="1" dirty="0" smtClean="0">
                <a:solidFill>
                  <a:srgbClr val="00B0F0"/>
                </a:solidFill>
              </a:rPr>
              <a:t>Routine</a:t>
            </a:r>
          </a:p>
          <a:p>
            <a:pPr marL="342900" indent="-342900">
              <a:lnSpc>
                <a:spcPct val="150000"/>
              </a:lnSpc>
              <a:buClr>
                <a:srgbClr val="C00000"/>
              </a:buClr>
              <a:buFont typeface="Wingdings" pitchFamily="2" charset="2"/>
              <a:buChar char="ü"/>
            </a:pPr>
            <a:r>
              <a:rPr lang="en-US" sz="2400" b="1" dirty="0">
                <a:solidFill>
                  <a:srgbClr val="00B0F0"/>
                </a:solidFill>
              </a:rPr>
              <a:t>Keep your Stress Levels Low</a:t>
            </a:r>
            <a:endParaRPr lang="en-US" sz="2400" dirty="0">
              <a:solidFill>
                <a:srgbClr val="00B0F0"/>
              </a:solidFill>
            </a:endParaRPr>
          </a:p>
        </p:txBody>
      </p:sp>
    </p:spTree>
    <p:extLst>
      <p:ext uri="{BB962C8B-B14F-4D97-AF65-F5344CB8AC3E}">
        <p14:creationId xmlns:p14="http://schemas.microsoft.com/office/powerpoint/2010/main" val="3038947013"/>
      </p:ext>
    </p:extLst>
  </p:cSld>
  <p:clrMapOvr>
    <a:masterClrMapping/>
  </p:clrMapOvr>
  <mc:AlternateContent xmlns:mc="http://schemas.openxmlformats.org/markup-compatibility/2006" xmlns:p14="http://schemas.microsoft.com/office/powerpoint/2010/main">
    <mc:Choice Requires="p14">
      <p:transition spd="slow" p14:dur="4000" advTm="4000">
        <p:cover/>
      </p:transition>
    </mc:Choice>
    <mc:Fallback xmlns="">
      <p:transition spd="slow" advTm="4000">
        <p:cov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9000" t="-1000" b="-1000"/>
          </a:stretch>
        </a:blipFill>
        <a:effectLst/>
      </p:bgPr>
    </p:bg>
    <p:spTree>
      <p:nvGrpSpPr>
        <p:cNvPr id="1" name=""/>
        <p:cNvGrpSpPr/>
        <p:nvPr/>
      </p:nvGrpSpPr>
      <p:grpSpPr>
        <a:xfrm>
          <a:off x="0" y="0"/>
          <a:ext cx="0" cy="0"/>
          <a:chOff x="0" y="0"/>
          <a:chExt cx="0" cy="0"/>
        </a:xfrm>
      </p:grpSpPr>
      <p:sp>
        <p:nvSpPr>
          <p:cNvPr id="2" name="Rectangle 1"/>
          <p:cNvSpPr/>
          <p:nvPr/>
        </p:nvSpPr>
        <p:spPr>
          <a:xfrm>
            <a:off x="150812" y="64808"/>
            <a:ext cx="7103163" cy="923330"/>
          </a:xfrm>
          <a:prstGeom prst="rect">
            <a:avLst/>
          </a:prstGeom>
        </p:spPr>
        <p:txBody>
          <a:bodyPr wrap="none">
            <a:spAutoFit/>
          </a:bodyPr>
          <a:lstStyle/>
          <a:p>
            <a:r>
              <a:rPr lang="en-US" sz="5400" b="1" dirty="0"/>
              <a:t>Keep your Gut Hydrated</a:t>
            </a:r>
            <a:endParaRPr lang="en-US" sz="5400" dirty="0"/>
          </a:p>
        </p:txBody>
      </p:sp>
      <p:sp>
        <p:nvSpPr>
          <p:cNvPr id="3" name="Rectangle 2"/>
          <p:cNvSpPr/>
          <p:nvPr/>
        </p:nvSpPr>
        <p:spPr>
          <a:xfrm>
            <a:off x="6246813" y="988138"/>
            <a:ext cx="5942012" cy="5431743"/>
          </a:xfrm>
          <a:prstGeom prst="rect">
            <a:avLst/>
          </a:prstGeom>
        </p:spPr>
        <p:txBody>
          <a:bodyPr wrap="square">
            <a:spAutoFit/>
          </a:bodyPr>
          <a:lstStyle/>
          <a:p>
            <a:pPr>
              <a:lnSpc>
                <a:spcPct val="150000"/>
              </a:lnSpc>
            </a:pPr>
            <a:r>
              <a:rPr lang="en-US" sz="2600" b="1" dirty="0">
                <a:solidFill>
                  <a:srgbClr val="C00000"/>
                </a:solidFill>
              </a:rPr>
              <a:t>Our body is made up of a large volume of water. To meet the body’s water requirement, we should be drinking at least 3 liters of water daily. This will ensure that our digestive system is well-hydrated</a:t>
            </a:r>
            <a:r>
              <a:rPr lang="en-US" sz="2600" b="1" dirty="0" smtClean="0">
                <a:solidFill>
                  <a:srgbClr val="C00000"/>
                </a:solidFill>
              </a:rPr>
              <a:t>.</a:t>
            </a:r>
            <a:r>
              <a:rPr lang="en-US" sz="2600" b="1" dirty="0">
                <a:solidFill>
                  <a:srgbClr val="C00000"/>
                </a:solidFill>
              </a:rPr>
              <a:t>  Hence, if your water intake is less, you can make a habit of drinking a glass of water every two hours without waiting for the craving of being thirsty.</a:t>
            </a:r>
          </a:p>
        </p:txBody>
      </p:sp>
    </p:spTree>
    <p:extLst>
      <p:ext uri="{BB962C8B-B14F-4D97-AF65-F5344CB8AC3E}">
        <p14:creationId xmlns:p14="http://schemas.microsoft.com/office/powerpoint/2010/main" val="1258470532"/>
      </p:ext>
    </p:extLst>
  </p:cSld>
  <p:clrMapOvr>
    <a:masterClrMapping/>
  </p:clrMapOvr>
  <mc:AlternateContent xmlns:mc="http://schemas.openxmlformats.org/markup-compatibility/2006" xmlns:p14="http://schemas.microsoft.com/office/powerpoint/2010/main">
    <mc:Choice Requires="p14">
      <p:transition spd="slow" p14:dur="4000" advTm="4000">
        <p:pull/>
      </p:transition>
    </mc:Choice>
    <mc:Fallback xmlns="">
      <p:transition spd="slow" advTm="4000">
        <p:pull/>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Rectangle 1"/>
          <p:cNvSpPr/>
          <p:nvPr/>
        </p:nvSpPr>
        <p:spPr>
          <a:xfrm>
            <a:off x="150812" y="152400"/>
            <a:ext cx="6601294" cy="923330"/>
          </a:xfrm>
          <a:prstGeom prst="rect">
            <a:avLst/>
          </a:prstGeom>
        </p:spPr>
        <p:txBody>
          <a:bodyPr wrap="none">
            <a:spAutoFit/>
          </a:bodyPr>
          <a:lstStyle/>
          <a:p>
            <a:r>
              <a:rPr lang="en-US" sz="5400" b="1" dirty="0">
                <a:solidFill>
                  <a:schemeClr val="accent5">
                    <a:lumMod val="75000"/>
                  </a:schemeClr>
                </a:solidFill>
              </a:rPr>
              <a:t>Don’t </a:t>
            </a:r>
            <a:r>
              <a:rPr lang="en-US" sz="5400" b="1" dirty="0" smtClean="0">
                <a:solidFill>
                  <a:schemeClr val="accent5">
                    <a:lumMod val="75000"/>
                  </a:schemeClr>
                </a:solidFill>
              </a:rPr>
              <a:t>Irritate </a:t>
            </a:r>
            <a:r>
              <a:rPr lang="en-US" sz="5400" b="1" dirty="0">
                <a:solidFill>
                  <a:schemeClr val="accent5">
                    <a:lumMod val="75000"/>
                  </a:schemeClr>
                </a:solidFill>
              </a:rPr>
              <a:t>your Gut</a:t>
            </a:r>
            <a:endParaRPr lang="en-US" sz="5400" dirty="0">
              <a:solidFill>
                <a:schemeClr val="accent5">
                  <a:lumMod val="75000"/>
                </a:schemeClr>
              </a:solidFill>
            </a:endParaRPr>
          </a:p>
        </p:txBody>
      </p:sp>
      <p:pic>
        <p:nvPicPr>
          <p:cNvPr id="3074" name="Picture 2" descr="C:\Users\seo\Desktop\Woman-Suffering-From-pms-cramps-Stomachache-695742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8057" y="1879092"/>
            <a:ext cx="5638555" cy="375970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150813" y="1295400"/>
            <a:ext cx="6705600" cy="5078313"/>
          </a:xfrm>
          <a:prstGeom prst="rect">
            <a:avLst/>
          </a:prstGeom>
        </p:spPr>
        <p:txBody>
          <a:bodyPr wrap="square">
            <a:spAutoFit/>
          </a:bodyPr>
          <a:lstStyle/>
          <a:p>
            <a:pPr>
              <a:lnSpc>
                <a:spcPct val="150000"/>
              </a:lnSpc>
            </a:pPr>
            <a:r>
              <a:rPr lang="en-US" sz="2400" b="1" dirty="0">
                <a:solidFill>
                  <a:srgbClr val="00B050"/>
                </a:solidFill>
              </a:rPr>
              <a:t>Everyone has a different digestive capacity. Some people can easily tolerate spicy and fried food whereas others may face the trouble of dyspepsia. One should understand the gut and eat as per one’s capacity. Some common foods which are irritable for the gut are: hot spices, red chilies, caffeine, alcohol, sweets and desserts which have excessive amount of sugar and fat</a:t>
            </a:r>
            <a:r>
              <a:rPr lang="en-US" sz="2400" b="1" dirty="0" smtClean="0">
                <a:solidFill>
                  <a:srgbClr val="00B050"/>
                </a:solidFill>
              </a:rPr>
              <a:t>.</a:t>
            </a:r>
            <a:r>
              <a:rPr lang="en-US" sz="2400" b="1" dirty="0">
                <a:solidFill>
                  <a:srgbClr val="00B050"/>
                </a:solidFill>
              </a:rPr>
              <a:t> A balance with food intake contributes to the comfort of the gut.</a:t>
            </a:r>
          </a:p>
        </p:txBody>
      </p:sp>
    </p:spTree>
    <p:extLst>
      <p:ext uri="{BB962C8B-B14F-4D97-AF65-F5344CB8AC3E}">
        <p14:creationId xmlns:p14="http://schemas.microsoft.com/office/powerpoint/2010/main" val="4000304580"/>
      </p:ext>
    </p:extLst>
  </p:cSld>
  <p:clrMapOvr>
    <a:masterClrMapping/>
  </p:clrMapOvr>
  <mc:AlternateContent xmlns:mc="http://schemas.openxmlformats.org/markup-compatibility/2006" xmlns:p14="http://schemas.microsoft.com/office/powerpoint/2010/main">
    <mc:Choice Requires="p14">
      <p:transition spd="slow" p14:dur="4000" advTm="4000">
        <p:cover/>
      </p:transition>
    </mc:Choice>
    <mc:Fallback xmlns="">
      <p:transition spd="slow" advTm="4000">
        <p:cove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B050">
            <a:alpha val="40000"/>
          </a:srgbClr>
        </a:solidFill>
        <a:effectLst/>
      </p:bgPr>
    </p:bg>
    <p:spTree>
      <p:nvGrpSpPr>
        <p:cNvPr id="1" name=""/>
        <p:cNvGrpSpPr/>
        <p:nvPr/>
      </p:nvGrpSpPr>
      <p:grpSpPr>
        <a:xfrm>
          <a:off x="0" y="0"/>
          <a:ext cx="0" cy="0"/>
          <a:chOff x="0" y="0"/>
          <a:chExt cx="0" cy="0"/>
        </a:xfrm>
      </p:grpSpPr>
      <p:sp>
        <p:nvSpPr>
          <p:cNvPr id="2" name="Rectangle 1"/>
          <p:cNvSpPr/>
          <p:nvPr/>
        </p:nvSpPr>
        <p:spPr>
          <a:xfrm>
            <a:off x="74612" y="0"/>
            <a:ext cx="6768263" cy="923330"/>
          </a:xfrm>
          <a:prstGeom prst="rect">
            <a:avLst/>
          </a:prstGeom>
        </p:spPr>
        <p:txBody>
          <a:bodyPr wrap="none">
            <a:spAutoFit/>
          </a:bodyPr>
          <a:lstStyle/>
          <a:p>
            <a:r>
              <a:rPr lang="en-US" sz="5400" b="1" dirty="0">
                <a:solidFill>
                  <a:srgbClr val="00B0F0"/>
                </a:solidFill>
              </a:rPr>
              <a:t>Choose High-Fiber Diet</a:t>
            </a:r>
            <a:endParaRPr lang="en-US" sz="5400" dirty="0">
              <a:solidFill>
                <a:srgbClr val="00B0F0"/>
              </a:solidFill>
            </a:endParaRPr>
          </a:p>
        </p:txBody>
      </p:sp>
      <p:pic>
        <p:nvPicPr>
          <p:cNvPr id="4098" name="Picture 2" descr="C:\Users\seo\Desktop\High-Fiber-food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5412" y="1600200"/>
            <a:ext cx="5829300" cy="3886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1588" y="1447800"/>
            <a:ext cx="6768263" cy="5078313"/>
          </a:xfrm>
          <a:prstGeom prst="rect">
            <a:avLst/>
          </a:prstGeom>
        </p:spPr>
        <p:txBody>
          <a:bodyPr wrap="square">
            <a:spAutoFit/>
          </a:bodyPr>
          <a:lstStyle/>
          <a:p>
            <a:pPr>
              <a:lnSpc>
                <a:spcPct val="150000"/>
              </a:lnSpc>
            </a:pPr>
            <a:r>
              <a:rPr lang="en-US" sz="2400" b="1" dirty="0">
                <a:solidFill>
                  <a:schemeClr val="accent6">
                    <a:lumMod val="50000"/>
                  </a:schemeClr>
                </a:solidFill>
              </a:rPr>
              <a:t>Many nutritionists advise that our diet should contain foods that are high in their fiber content to sustain healthy digestion. Whole grains, legumes, oatmeal, beans, nuts, fresh veggies and fruits are definite friends of your gut</a:t>
            </a:r>
            <a:r>
              <a:rPr lang="en-US" sz="2400" b="1" dirty="0" smtClean="0">
                <a:solidFill>
                  <a:schemeClr val="accent6">
                    <a:lumMod val="50000"/>
                  </a:schemeClr>
                </a:solidFill>
              </a:rPr>
              <a:t>.</a:t>
            </a:r>
          </a:p>
          <a:p>
            <a:pPr>
              <a:lnSpc>
                <a:spcPct val="150000"/>
              </a:lnSpc>
            </a:pPr>
            <a:r>
              <a:rPr lang="en-US" sz="2400" b="1" dirty="0">
                <a:solidFill>
                  <a:schemeClr val="accent6">
                    <a:lumMod val="50000"/>
                  </a:schemeClr>
                </a:solidFill>
              </a:rPr>
              <a:t>In addition to keeping constipation at bay and maintaining your body weight, this will also help in treating digestive conditions such as Irritable Bowel Syndrome (IBS) and diverticulosis.</a:t>
            </a:r>
          </a:p>
        </p:txBody>
      </p:sp>
    </p:spTree>
    <p:extLst>
      <p:ext uri="{BB962C8B-B14F-4D97-AF65-F5344CB8AC3E}">
        <p14:creationId xmlns:p14="http://schemas.microsoft.com/office/powerpoint/2010/main" val="1537044594"/>
      </p:ext>
    </p:extLst>
  </p:cSld>
  <p:clrMapOvr>
    <a:masterClrMapping/>
  </p:clrMapOvr>
  <mc:AlternateContent xmlns:mc="http://schemas.openxmlformats.org/markup-compatibility/2006" xmlns:p14="http://schemas.microsoft.com/office/powerpoint/2010/main">
    <mc:Choice Requires="p14">
      <p:transition spd="slow" p14:dur="4000" advTm="4000">
        <p:pull/>
      </p:transition>
    </mc:Choice>
    <mc:Fallback xmlns="">
      <p:transition spd="slow" advTm="4000">
        <p:pull/>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Rectangle 1"/>
          <p:cNvSpPr/>
          <p:nvPr/>
        </p:nvSpPr>
        <p:spPr>
          <a:xfrm>
            <a:off x="74612" y="67270"/>
            <a:ext cx="9268691" cy="923330"/>
          </a:xfrm>
          <a:prstGeom prst="rect">
            <a:avLst/>
          </a:prstGeom>
        </p:spPr>
        <p:txBody>
          <a:bodyPr wrap="none">
            <a:spAutoFit/>
          </a:bodyPr>
          <a:lstStyle/>
          <a:p>
            <a:r>
              <a:rPr lang="en-US" sz="5400" b="1" dirty="0">
                <a:solidFill>
                  <a:srgbClr val="002060"/>
                </a:solidFill>
              </a:rPr>
              <a:t>Nurture the Gut with Probiotics</a:t>
            </a:r>
            <a:endParaRPr lang="en-US" sz="5400" dirty="0">
              <a:solidFill>
                <a:srgbClr val="002060"/>
              </a:solidFill>
            </a:endParaRPr>
          </a:p>
        </p:txBody>
      </p:sp>
      <p:pic>
        <p:nvPicPr>
          <p:cNvPr id="5122" name="Picture 2" descr="C:\Users\seo\Desktop\DIY-Chia-Seed-Pudding-Bar-howtomake-breakfast-healthy-glutenfree-vegan-plantbased-recipe-nutritionstripped-recipe1-606x52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87378" y="1228130"/>
            <a:ext cx="5772150" cy="50101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218353" y="1230154"/>
            <a:ext cx="6180859" cy="5170646"/>
          </a:xfrm>
          <a:prstGeom prst="rect">
            <a:avLst/>
          </a:prstGeom>
        </p:spPr>
        <p:txBody>
          <a:bodyPr wrap="square">
            <a:spAutoFit/>
          </a:bodyPr>
          <a:lstStyle/>
          <a:p>
            <a:pPr>
              <a:lnSpc>
                <a:spcPct val="150000"/>
              </a:lnSpc>
            </a:pPr>
            <a:r>
              <a:rPr lang="en-US" sz="2200" b="1" dirty="0">
                <a:solidFill>
                  <a:schemeClr val="accent2"/>
                </a:solidFill>
              </a:rPr>
              <a:t>In simple words, Probiotics are the healthy bacteria which are already present in your digestive tract. They are powerful enough to nullify the effect of poor diet, strong antibiotics and stressful lifestyle</a:t>
            </a:r>
            <a:r>
              <a:rPr lang="en-US" sz="2200" b="1" dirty="0" smtClean="0">
                <a:solidFill>
                  <a:schemeClr val="accent2"/>
                </a:solidFill>
              </a:rPr>
              <a:t>.</a:t>
            </a:r>
          </a:p>
          <a:p>
            <a:pPr>
              <a:lnSpc>
                <a:spcPct val="150000"/>
              </a:lnSpc>
            </a:pPr>
            <a:r>
              <a:rPr lang="en-US" sz="2200" b="1" dirty="0">
                <a:solidFill>
                  <a:schemeClr val="accent2"/>
                </a:solidFill>
              </a:rPr>
              <a:t>Low-fat yogurt is rich in probiotics and can be consumed daily. Other sources of probiotic bacteria are soy milk and dark chocolate. Regular consumption of probiotic foods enhances nutrient absorption thereby strengthening the immune system. This also helps in treating IBS.</a:t>
            </a:r>
          </a:p>
        </p:txBody>
      </p:sp>
    </p:spTree>
    <p:extLst>
      <p:ext uri="{BB962C8B-B14F-4D97-AF65-F5344CB8AC3E}">
        <p14:creationId xmlns:p14="http://schemas.microsoft.com/office/powerpoint/2010/main" val="3285254453"/>
      </p:ext>
    </p:extLst>
  </p:cSld>
  <p:clrMapOvr>
    <a:masterClrMapping/>
  </p:clrMapOvr>
  <mc:AlternateContent xmlns:mc="http://schemas.openxmlformats.org/markup-compatibility/2006" xmlns:p14="http://schemas.microsoft.com/office/powerpoint/2010/main">
    <mc:Choice Requires="p14">
      <p:transition spd="slow" p14:dur="4000" advTm="4000">
        <p:cover/>
      </p:transition>
    </mc:Choice>
    <mc:Fallback xmlns="">
      <p:transition spd="slow" advTm="4000">
        <p:cov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p:nvSpPr>
        <p:spPr>
          <a:xfrm>
            <a:off x="85207" y="67270"/>
            <a:ext cx="7761805" cy="923330"/>
          </a:xfrm>
          <a:prstGeom prst="rect">
            <a:avLst/>
          </a:prstGeom>
        </p:spPr>
        <p:txBody>
          <a:bodyPr wrap="none">
            <a:spAutoFit/>
          </a:bodyPr>
          <a:lstStyle/>
          <a:p>
            <a:r>
              <a:rPr lang="en-US" sz="5400" b="1" dirty="0">
                <a:solidFill>
                  <a:schemeClr val="accent2"/>
                </a:solidFill>
              </a:rPr>
              <a:t>Limit Intake of Fatty Foods</a:t>
            </a:r>
            <a:endParaRPr lang="en-US" sz="5400" dirty="0">
              <a:solidFill>
                <a:schemeClr val="accent2"/>
              </a:solidFill>
            </a:endParaRPr>
          </a:p>
        </p:txBody>
      </p:sp>
      <p:pic>
        <p:nvPicPr>
          <p:cNvPr id="6146" name="Picture 2" descr="C:\Users\seo\Desktop\3.2.1+Limit+foods+high+in+saturated+fat+(D13-4588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1155" y="1828800"/>
            <a:ext cx="6187669" cy="41148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303212" y="1524000"/>
            <a:ext cx="5257799" cy="4524315"/>
          </a:xfrm>
          <a:prstGeom prst="rect">
            <a:avLst/>
          </a:prstGeom>
        </p:spPr>
        <p:txBody>
          <a:bodyPr wrap="square">
            <a:spAutoFit/>
          </a:bodyPr>
          <a:lstStyle/>
          <a:p>
            <a:pPr>
              <a:lnSpc>
                <a:spcPct val="150000"/>
              </a:lnSpc>
            </a:pPr>
            <a:r>
              <a:rPr lang="en-US" sz="2400" b="1" dirty="0">
                <a:solidFill>
                  <a:srgbClr val="00B0F0"/>
                </a:solidFill>
              </a:rPr>
              <a:t> Fatty foods slow down the process of digestion and increase the chances of constipation. Yet some amount of fat consumption is necessary for good health</a:t>
            </a:r>
            <a:r>
              <a:rPr lang="en-US" sz="2400" b="1" dirty="0" smtClean="0">
                <a:solidFill>
                  <a:srgbClr val="00B0F0"/>
                </a:solidFill>
              </a:rPr>
              <a:t>.</a:t>
            </a:r>
            <a:r>
              <a:rPr lang="en-US" sz="2400" b="1" dirty="0">
                <a:solidFill>
                  <a:srgbClr val="00B0F0"/>
                </a:solidFill>
              </a:rPr>
              <a:t> Hence, we should eat a combination of fatty foods and high-fiber foods in our daily diet so that the body is able to digest the food easily.</a:t>
            </a:r>
          </a:p>
        </p:txBody>
      </p:sp>
    </p:spTree>
    <p:extLst>
      <p:ext uri="{BB962C8B-B14F-4D97-AF65-F5344CB8AC3E}">
        <p14:creationId xmlns:p14="http://schemas.microsoft.com/office/powerpoint/2010/main" val="1065804443"/>
      </p:ext>
    </p:extLst>
  </p:cSld>
  <p:clrMapOvr>
    <a:masterClrMapping/>
  </p:clrMapOvr>
  <mc:AlternateContent xmlns:mc="http://schemas.openxmlformats.org/markup-compatibility/2006" xmlns:p14="http://schemas.microsoft.com/office/powerpoint/2010/main">
    <mc:Choice Requires="p14">
      <p:transition spd="slow" p14:dur="4000" advTm="4000">
        <p:pull/>
      </p:transition>
    </mc:Choice>
    <mc:Fallback xmlns="">
      <p:transition spd="slow" advTm="4000">
        <p:pull/>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Rectangle 1"/>
          <p:cNvSpPr/>
          <p:nvPr/>
        </p:nvSpPr>
        <p:spPr>
          <a:xfrm>
            <a:off x="150812" y="152400"/>
            <a:ext cx="8887626" cy="923330"/>
          </a:xfrm>
          <a:prstGeom prst="rect">
            <a:avLst/>
          </a:prstGeom>
        </p:spPr>
        <p:txBody>
          <a:bodyPr wrap="none">
            <a:spAutoFit/>
          </a:bodyPr>
          <a:lstStyle/>
          <a:p>
            <a:r>
              <a:rPr lang="en-US" sz="5400" b="1" dirty="0">
                <a:solidFill>
                  <a:schemeClr val="accent1">
                    <a:lumMod val="75000"/>
                  </a:schemeClr>
                </a:solidFill>
              </a:rPr>
              <a:t>Bad Habits – Learn to Say ‘NO</a:t>
            </a:r>
            <a:r>
              <a:rPr lang="en-US" sz="5400" b="1" dirty="0" smtClean="0">
                <a:solidFill>
                  <a:schemeClr val="accent1">
                    <a:lumMod val="75000"/>
                  </a:schemeClr>
                </a:solidFill>
              </a:rPr>
              <a:t>’</a:t>
            </a:r>
          </a:p>
        </p:txBody>
      </p:sp>
      <p:sp>
        <p:nvSpPr>
          <p:cNvPr id="3" name="Rectangle 2"/>
          <p:cNvSpPr/>
          <p:nvPr/>
        </p:nvSpPr>
        <p:spPr>
          <a:xfrm>
            <a:off x="343189" y="1573917"/>
            <a:ext cx="4913023" cy="4893647"/>
          </a:xfrm>
          <a:prstGeom prst="rect">
            <a:avLst/>
          </a:prstGeom>
        </p:spPr>
        <p:txBody>
          <a:bodyPr wrap="square">
            <a:spAutoFit/>
          </a:bodyPr>
          <a:lstStyle/>
          <a:p>
            <a:pPr>
              <a:lnSpc>
                <a:spcPct val="150000"/>
              </a:lnSpc>
            </a:pPr>
            <a:r>
              <a:rPr lang="en-US" sz="2600" b="1" dirty="0">
                <a:solidFill>
                  <a:schemeClr val="accent3">
                    <a:lumMod val="20000"/>
                    <a:lumOff val="80000"/>
                  </a:schemeClr>
                </a:solidFill>
              </a:rPr>
              <a:t>Substances like nicotine, tobacco, liquor, caffeine, cigarettes etc. can disrupt your digestive system and may even cause stomach problems like ulcers and heartburn. The art of saying ‘no’ to these addictions protect your gut.</a:t>
            </a:r>
          </a:p>
        </p:txBody>
      </p:sp>
      <p:pic>
        <p:nvPicPr>
          <p:cNvPr id="3075" name="Picture 3" descr="C:\Users\seo\Desktop\hukka_bar_2016128_84954_08_12_20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1859" y="1573917"/>
            <a:ext cx="6153157" cy="461133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C:\Users\seo\Desktop\recipe_whiske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1719" y="4343400"/>
            <a:ext cx="1168185" cy="16132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6470099"/>
      </p:ext>
    </p:extLst>
  </p:cSld>
  <p:clrMapOvr>
    <a:masterClrMapping/>
  </p:clrMapOvr>
  <mc:AlternateContent xmlns:mc="http://schemas.openxmlformats.org/markup-compatibility/2006" xmlns:p14="http://schemas.microsoft.com/office/powerpoint/2010/main">
    <mc:Choice Requires="p14">
      <p:transition spd="slow" p14:dur="4000" advTm="4000">
        <p:cover/>
      </p:transition>
    </mc:Choice>
    <mc:Fallback xmlns="">
      <p:transition spd="slow" advTm="4000">
        <p:cover/>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p:nvSpPr>
        <p:spPr>
          <a:xfrm>
            <a:off x="29745" y="152400"/>
            <a:ext cx="10331867" cy="923330"/>
          </a:xfrm>
          <a:prstGeom prst="rect">
            <a:avLst/>
          </a:prstGeom>
        </p:spPr>
        <p:txBody>
          <a:bodyPr wrap="none">
            <a:spAutoFit/>
          </a:bodyPr>
          <a:lstStyle/>
          <a:p>
            <a:r>
              <a:rPr lang="en-US" sz="5400" b="1" dirty="0">
                <a:solidFill>
                  <a:srgbClr val="00B0F0"/>
                </a:solidFill>
              </a:rPr>
              <a:t>Add Exercises to your Daily Routine</a:t>
            </a:r>
            <a:endParaRPr lang="en-US" sz="5400" dirty="0">
              <a:solidFill>
                <a:srgbClr val="00B0F0"/>
              </a:solidFill>
            </a:endParaRPr>
          </a:p>
        </p:txBody>
      </p:sp>
      <p:pic>
        <p:nvPicPr>
          <p:cNvPr id="8194" name="Picture 2" descr="C:\Users\seo\Desktop\exercis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4412" y="1581150"/>
            <a:ext cx="5816600" cy="43624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455612" y="1295400"/>
            <a:ext cx="5638800" cy="4420890"/>
          </a:xfrm>
          <a:prstGeom prst="rect">
            <a:avLst/>
          </a:prstGeom>
        </p:spPr>
        <p:txBody>
          <a:bodyPr wrap="square">
            <a:spAutoFit/>
          </a:bodyPr>
          <a:lstStyle/>
          <a:p>
            <a:pPr>
              <a:lnSpc>
                <a:spcPct val="200000"/>
              </a:lnSpc>
            </a:pPr>
            <a:r>
              <a:rPr lang="en-US" sz="2400" b="1" dirty="0">
                <a:solidFill>
                  <a:schemeClr val="accent6"/>
                </a:solidFill>
              </a:rPr>
              <a:t>Exercises help in maintain a healthy body weight and get the necessary movement of food, which reduces the chances of constipation. They also help in reducing stress and maintaining a balance between physical, mental and emotional well-being.</a:t>
            </a:r>
          </a:p>
        </p:txBody>
      </p:sp>
    </p:spTree>
    <p:extLst>
      <p:ext uri="{BB962C8B-B14F-4D97-AF65-F5344CB8AC3E}">
        <p14:creationId xmlns:p14="http://schemas.microsoft.com/office/powerpoint/2010/main" val="2260025799"/>
      </p:ext>
    </p:extLst>
  </p:cSld>
  <p:clrMapOvr>
    <a:masterClrMapping/>
  </p:clrMapOvr>
  <mc:AlternateContent xmlns:mc="http://schemas.openxmlformats.org/markup-compatibility/2006" xmlns:p14="http://schemas.microsoft.com/office/powerpoint/2010/main">
    <mc:Choice Requires="p14">
      <p:transition spd="slow" p14:dur="4000" advTm="4000">
        <p:pull/>
      </p:transition>
    </mc:Choice>
    <mc:Fallback xmlns="">
      <p:transition spd="slow" advTm="4000">
        <p:pull/>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436</TotalTime>
  <Words>602</Words>
  <Application>Microsoft Office PowerPoint</Application>
  <PresentationFormat>Custom</PresentationFormat>
  <Paragraphs>44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seo</dc:creator>
  <cp:lastModifiedBy>seo</cp:lastModifiedBy>
  <cp:revision>22</cp:revision>
  <dcterms:created xsi:type="dcterms:W3CDTF">2018-08-31T11:34:43Z</dcterms:created>
  <dcterms:modified xsi:type="dcterms:W3CDTF">2018-09-04T06:22:02Z</dcterms:modified>
</cp:coreProperties>
</file>