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  <p:sldMasterId id="2147483677" r:id="rId2"/>
  </p:sldMasterIdLst>
  <p:notesMasterIdLst>
    <p:notesMasterId r:id="rId43"/>
  </p:notesMasterIdLst>
  <p:sldIdLst>
    <p:sldId id="561" r:id="rId3"/>
    <p:sldId id="302" r:id="rId4"/>
    <p:sldId id="304" r:id="rId5"/>
    <p:sldId id="305" r:id="rId6"/>
    <p:sldId id="283" r:id="rId7"/>
    <p:sldId id="570" r:id="rId8"/>
    <p:sldId id="306" r:id="rId9"/>
    <p:sldId id="583" r:id="rId10"/>
    <p:sldId id="590" r:id="rId11"/>
    <p:sldId id="591" r:id="rId12"/>
    <p:sldId id="286" r:id="rId13"/>
    <p:sldId id="327" r:id="rId14"/>
    <p:sldId id="328" r:id="rId15"/>
    <p:sldId id="329" r:id="rId16"/>
    <p:sldId id="331" r:id="rId17"/>
    <p:sldId id="332" r:id="rId18"/>
    <p:sldId id="333" r:id="rId19"/>
    <p:sldId id="336" r:id="rId20"/>
    <p:sldId id="593" r:id="rId21"/>
    <p:sldId id="594" r:id="rId22"/>
    <p:sldId id="338" r:id="rId23"/>
    <p:sldId id="595" r:id="rId24"/>
    <p:sldId id="596" r:id="rId25"/>
    <p:sldId id="597" r:id="rId26"/>
    <p:sldId id="598" r:id="rId27"/>
    <p:sldId id="564" r:id="rId28"/>
    <p:sldId id="565" r:id="rId29"/>
    <p:sldId id="566" r:id="rId30"/>
    <p:sldId id="567" r:id="rId31"/>
    <p:sldId id="577" r:id="rId32"/>
    <p:sldId id="582" r:id="rId33"/>
    <p:sldId id="579" r:id="rId34"/>
    <p:sldId id="580" r:id="rId35"/>
    <p:sldId id="581" r:id="rId36"/>
    <p:sldId id="568" r:id="rId37"/>
    <p:sldId id="569" r:id="rId38"/>
    <p:sldId id="584" r:id="rId39"/>
    <p:sldId id="571" r:id="rId40"/>
    <p:sldId id="585" r:id="rId41"/>
    <p:sldId id="326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D3EB8AF-E9ED-4A7B-BA69-5CD6C67E6899}">
          <p14:sldIdLst>
            <p14:sldId id="561"/>
            <p14:sldId id="302"/>
            <p14:sldId id="304"/>
            <p14:sldId id="305"/>
            <p14:sldId id="283"/>
            <p14:sldId id="570"/>
            <p14:sldId id="306"/>
            <p14:sldId id="583"/>
            <p14:sldId id="590"/>
            <p14:sldId id="591"/>
            <p14:sldId id="286"/>
            <p14:sldId id="327"/>
            <p14:sldId id="328"/>
            <p14:sldId id="329"/>
            <p14:sldId id="331"/>
            <p14:sldId id="332"/>
            <p14:sldId id="333"/>
            <p14:sldId id="336"/>
            <p14:sldId id="593"/>
            <p14:sldId id="594"/>
            <p14:sldId id="338"/>
            <p14:sldId id="595"/>
            <p14:sldId id="596"/>
            <p14:sldId id="597"/>
            <p14:sldId id="598"/>
            <p14:sldId id="564"/>
            <p14:sldId id="565"/>
            <p14:sldId id="566"/>
            <p14:sldId id="567"/>
            <p14:sldId id="577"/>
            <p14:sldId id="582"/>
            <p14:sldId id="579"/>
            <p14:sldId id="580"/>
            <p14:sldId id="581"/>
          </p14:sldIdLst>
        </p14:section>
        <p14:section name="Untitled Section" id="{7B74711F-A628-455F-B919-D4B15B2BFF85}">
          <p14:sldIdLst>
            <p14:sldId id="568"/>
            <p14:sldId id="569"/>
            <p14:sldId id="584"/>
            <p14:sldId id="571"/>
            <p14:sldId id="585"/>
            <p14:sldId id="32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account" initials="Ma" lastIdx="1" clrIdx="0">
    <p:extLst>
      <p:ext uri="{19B8F6BF-5375-455C-9EA6-DF929625EA0E}">
        <p15:presenceInfo xmlns:p15="http://schemas.microsoft.com/office/powerpoint/2012/main" userId="7128f88d81c4efca" providerId="Windows Live"/>
      </p:ext>
    </p:extLst>
  </p:cmAuthor>
  <p:cmAuthor id="2" name="Grace Obenewaa" initials="GO" lastIdx="6" clrIdx="1">
    <p:extLst>
      <p:ext uri="{19B8F6BF-5375-455C-9EA6-DF929625EA0E}">
        <p15:presenceInfo xmlns:p15="http://schemas.microsoft.com/office/powerpoint/2012/main" userId="22a3f4f96feaeb2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64" autoAdjust="0"/>
    <p:restoredTop sz="93842" autoAdjust="0"/>
  </p:normalViewPr>
  <p:slideViewPr>
    <p:cSldViewPr snapToGrid="0">
      <p:cViewPr varScale="1">
        <p:scale>
          <a:sx n="89" d="100"/>
          <a:sy n="89" d="100"/>
        </p:scale>
        <p:origin x="571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876118-9CC1-489D-8A00-625C6A13570B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47D19-F8BE-483A-B18A-99276C917C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423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3A17739-9974-4E61-81FE-324C3C455E03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610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1C7A1-89FB-456D-A9E5-DAD125390BF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5575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1C7A1-89FB-456D-A9E5-DAD125390BF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5610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1C7A1-89FB-456D-A9E5-DAD125390BF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187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D47D19-F8BE-483A-B18A-99276C917C4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83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D47D19-F8BE-483A-B18A-99276C917C4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158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A17739-9974-4E61-81FE-324C3C455E03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91649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A17739-9974-4E61-81FE-324C3C455E03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2705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A17739-9974-4E61-81FE-324C3C455E03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038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1. What are Re-interviews in the context of listing? </a:t>
            </a:r>
          </a:p>
          <a:p>
            <a:r>
              <a:rPr lang="en-GB" dirty="0"/>
              <a:t>2. Why do we have to conduct Re-interviews?</a:t>
            </a:r>
          </a:p>
          <a:p>
            <a:r>
              <a:rPr lang="en-GB" dirty="0"/>
              <a:t>3. When do we conduct Re-interviews?</a:t>
            </a:r>
          </a:p>
          <a:p>
            <a:r>
              <a:rPr lang="en-GB" dirty="0"/>
              <a:t>4. Who conducts the Re-interview?</a:t>
            </a:r>
          </a:p>
          <a:p>
            <a:r>
              <a:rPr lang="en-GB" dirty="0"/>
              <a:t>5. How is the Re-interview conducted? </a:t>
            </a:r>
          </a:p>
          <a:p>
            <a:endParaRPr lang="en-US" dirty="0"/>
          </a:p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D47D19-F8BE-483A-B18A-99276C917C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052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D47D19-F8BE-483A-B18A-99276C917C4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1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D47D19-F8BE-483A-B18A-99276C917C4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213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D47D19-F8BE-483A-B18A-99276C917C4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866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D47D19-F8BE-483A-B18A-99276C917C4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435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D47D19-F8BE-483A-B18A-99276C917C4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1915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D47D19-F8BE-483A-B18A-99276C917C4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5754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F1C7A1-89FB-456D-A9E5-DAD125390BF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103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3B02EE2-0482-4E5A-8286-345E63C662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xmlns="" id="{DA763E77-8784-4206-8D91-8426BA3F17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GB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AC58B38C-EFF7-413F-BA73-6D30FCEC9D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7BD0FFD9-12C2-4341-A4CA-8EAB623B2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B03AB7B4-8A41-446F-A7A6-97347E42C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54F868-F828-472F-BCFA-81EF005179B6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xmlns="" id="{0B595B76-562B-44E5-9969-79BEE9074E61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Afbeelding 12" descr="Afbeelding met tekst, boek&#10;&#10;Automatisch gegenereerde beschrijving">
            <a:extLst>
              <a:ext uri="{FF2B5EF4-FFF2-40B4-BE49-F238E27FC236}">
                <a16:creationId xmlns:a16="http://schemas.microsoft.com/office/drawing/2014/main" xmlns="" id="{F430C907-0E0B-4BF8-B2E8-937406AE61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6" y="11791"/>
            <a:ext cx="2507946" cy="2002405"/>
          </a:xfrm>
          <a:prstGeom prst="rect">
            <a:avLst/>
          </a:prstGeom>
        </p:spPr>
      </p:pic>
      <p:pic>
        <p:nvPicPr>
          <p:cNvPr id="15" name="Afbeelding 14" descr="Afbeelding met teken, tekst, buiten&#10;&#10;Automatisch gegenereerde beschrijving">
            <a:extLst>
              <a:ext uri="{FF2B5EF4-FFF2-40B4-BE49-F238E27FC236}">
                <a16:creationId xmlns:a16="http://schemas.microsoft.com/office/drawing/2014/main" xmlns="" id="{6ABD3FB0-C4FE-40A4-AD35-947352C9B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375" y="11791"/>
            <a:ext cx="2109115" cy="200240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9B6A6C1F-93FF-4179-AB6C-D7BDBFAF3BF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5202238"/>
            <a:ext cx="2007054" cy="165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xmlns="" id="{923583DD-8C7A-4A35-84C2-3EBC73139C9C}"/>
              </a:ext>
            </a:extLst>
          </p:cNvPr>
          <p:cNvSpPr txBox="1"/>
          <p:nvPr userDrawn="1"/>
        </p:nvSpPr>
        <p:spPr>
          <a:xfrm>
            <a:off x="2294845" y="1192420"/>
            <a:ext cx="78377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rgbClr val="CE1126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2021 Population &amp; Housing Census</a:t>
            </a:r>
          </a:p>
        </p:txBody>
      </p:sp>
    </p:spTree>
    <p:extLst>
      <p:ext uri="{BB962C8B-B14F-4D97-AF65-F5344CB8AC3E}">
        <p14:creationId xmlns:p14="http://schemas.microsoft.com/office/powerpoint/2010/main" val="2868972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12C63A-DB95-43B1-BB37-1CF15A5F4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4A28599-8402-4AA9-BF41-DEF9D93FB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FAD4936-2815-4EFD-9FF1-C9BF56A99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B08849F-BBC5-4023-A06E-49F88A5C1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486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0AFE7E2-E61C-4CE6-A9EF-249D579F9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B1F92B1B-461C-411B-98E9-854A2F38E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4A2CF8A-F5BE-4D96-A66F-43D4698C1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178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53200A-20AE-4270-9571-4FCDFB5B8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69DFF05-FE20-44B2-B2AA-A6189CD36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91B0E26-A339-48A4-8211-2334696F5E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5ED157-F8E1-451B-B35B-582A25CD0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DDC2FCB-AEE2-4EFE-BFDE-7F9CA340D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35A4738-6ED6-451C-ADFE-64F3BB467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521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21235F-10FD-4731-A5A9-0F44A283E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99967AF-F36E-4906-92D0-2F67BA8FD6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65FCD61-E259-4B6C-A366-E9FA9C0221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CEA27F-3BE2-41B4-80CB-33757566F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1E11528-928D-4251-935E-4B4F855C5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B0CCC41-811D-4FBE-88D4-5206E170B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309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E55150-0DCF-4CFB-B103-777F68B08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9970C6B-5C2D-4B04-A384-41AA19BB3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74E49F-371D-436F-A18C-786D51D17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7CFFFA4-C062-46F6-B697-C6D43CC00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264B130-9AAD-4933-BBF9-76DDB4186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039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49F1A5E-0A91-46F4-A1DB-3C76B73D60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CA9DC71-17B6-483E-A30B-56F1D838EB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822532F-6738-4DD5-871B-F011DFEC6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4EC899D-9DE0-407D-AE51-B1CC460F5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C2AD4F1-2862-44B6-BBCA-6867D26CD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792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dianummer 5">
            <a:extLst>
              <a:ext uri="{FF2B5EF4-FFF2-40B4-BE49-F238E27FC236}">
                <a16:creationId xmlns:a16="http://schemas.microsoft.com/office/drawing/2014/main" xmlns="" id="{FF99D917-8636-4D5F-8EF6-5D5BFD5352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87999" y="6265860"/>
            <a:ext cx="101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54F868-F828-472F-BCFA-81EF005179B6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ijdelijke aanduiding voor tekst 2">
            <a:extLst>
              <a:ext uri="{FF2B5EF4-FFF2-40B4-BE49-F238E27FC236}">
                <a16:creationId xmlns:a16="http://schemas.microsoft.com/office/drawing/2014/main" xmlns="" id="{919365B7-8E22-446B-AE66-8298AFBA6F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87025"/>
            <a:ext cx="12192000" cy="5289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7504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0AF249C-FAC9-47F7-B4A1-68227DBE2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GB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xmlns="" id="{141725A8-0C1E-4600-9972-C43C08681C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54F868-F828-472F-BCFA-81EF005179B6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jdelijke aanduiding voor tekst 2">
            <a:extLst>
              <a:ext uri="{FF2B5EF4-FFF2-40B4-BE49-F238E27FC236}">
                <a16:creationId xmlns:a16="http://schemas.microsoft.com/office/drawing/2014/main" xmlns="" id="{A3078527-CC6F-47D1-971E-74812AB6D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87025"/>
            <a:ext cx="12192000" cy="5289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2135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580563" y="6396038"/>
            <a:ext cx="2262187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F2015F-FD2A-4391-A97B-107B8E2CD17D}" type="datetime1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3/19/2021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298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C45821-CB37-44AF-B093-9A7F3DCFB4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610E952-5ACE-4018-8CBB-9B2CFFCA2E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B89BD3-062E-447F-9E1E-69209A4E1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2A017D8-5B10-40C6-AAE8-50B811CD4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045B979-058E-47A3-9EEB-6B9457607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25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CB1569-4B4D-48E2-B40B-65E9BC59B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54B1C1-AD2F-4FAD-99E6-F47058091F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386EC76-B9BD-44B0-A4FE-01C08871F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7A3340-E405-4B3C-8E42-1DFAD01B0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157A83-1D3A-4CDA-B445-257D487BC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673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B75BF2-2A0B-4470-9ACF-846767EE0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F7E0622-F0BF-4019-A905-4DB03D4D31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BE64258-2890-4DBA-B2A9-C94AE4E18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6E6DF41-7064-4920-9F90-91D5A2FCB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AAD7570-D2AD-4E0A-8745-EA5576329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710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4ED8C4-45A9-4355-ACA0-9ACB142AB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21F321D-E6C6-4E3B-A1F5-1F83095EC1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9A2E97A-DFE1-4460-90CB-348B6C90D6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0E951B9-2B9B-47A3-BDBA-097A4857F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597C8F-E728-49A3-AE62-B440B0111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53E77AF-62BB-4D30-A6C1-3719D0C12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691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A1CB28E-9A73-4190-972E-D212D6A92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CFB427B-E0E8-4EAE-BD0D-2AC1CFCCE0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F0C3C82-36DA-4981-B336-F6EF29164D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5492E22-B065-45C1-A18E-D789149BB3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C107BEA9-EA03-464E-A2A8-FCA29D0CAC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1EB868E-FBF5-4C28-ACF1-D6BCE581D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FF52EE5-B54B-4516-BEE8-ABB4A7F49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DF22A59-41FF-4337-9160-5B8147036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896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xmlns="" id="{4DAD09C8-A87B-4FA3-A0A9-A39D5637B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762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err="1"/>
              <a:t>Title</a:t>
            </a:r>
            <a:r>
              <a:rPr lang="nl-NL" dirty="0"/>
              <a:t> of Slide</a:t>
            </a:r>
            <a:endParaRPr lang="en-GB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C0C371BF-5873-41B3-9E7B-B5F5E23C61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887025"/>
            <a:ext cx="12192000" cy="5289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GB" dirty="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xmlns="" id="{373F0F0D-DEB2-4176-8437-80CB07E980E1}"/>
              </a:ext>
            </a:extLst>
          </p:cNvPr>
          <p:cNvSpPr/>
          <p:nvPr userDrawn="1"/>
        </p:nvSpPr>
        <p:spPr>
          <a:xfrm>
            <a:off x="-1" y="6059317"/>
            <a:ext cx="12192000" cy="819150"/>
          </a:xfrm>
          <a:prstGeom prst="rect">
            <a:avLst/>
          </a:prstGeom>
          <a:solidFill>
            <a:srgbClr val="382873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Afbeelding 9" descr="Afbeelding met teken, tekst, buiten&#10;&#10;Automatisch gegenereerde beschrijving">
            <a:extLst>
              <a:ext uri="{FF2B5EF4-FFF2-40B4-BE49-F238E27FC236}">
                <a16:creationId xmlns:a16="http://schemas.microsoft.com/office/drawing/2014/main" xmlns="" id="{C201C457-B712-451B-8BF9-2E1B93AFE5D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21" y="6136030"/>
            <a:ext cx="632538" cy="624790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xmlns="" id="{FE536187-C1E7-421A-89A3-BA6ED86383FA}"/>
              </a:ext>
            </a:extLst>
          </p:cNvPr>
          <p:cNvSpPr txBox="1"/>
          <p:nvPr userDrawn="1"/>
        </p:nvSpPr>
        <p:spPr>
          <a:xfrm>
            <a:off x="769144" y="6125258"/>
            <a:ext cx="1950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Ghana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Statistical Service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xmlns="" id="{58CDE773-DDB7-4E4E-802D-A2BDB9DE9CA7}"/>
              </a:ext>
            </a:extLst>
          </p:cNvPr>
          <p:cNvSpPr txBox="1"/>
          <p:nvPr userDrawn="1"/>
        </p:nvSpPr>
        <p:spPr>
          <a:xfrm>
            <a:off x="9558068" y="6125258"/>
            <a:ext cx="2460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Population and Housing Census 2021 </a:t>
            </a:r>
          </a:p>
        </p:txBody>
      </p:sp>
      <p:sp>
        <p:nvSpPr>
          <p:cNvPr id="13" name="Tijdelijke aanduiding voor dianummer 5">
            <a:extLst>
              <a:ext uri="{FF2B5EF4-FFF2-40B4-BE49-F238E27FC236}">
                <a16:creationId xmlns:a16="http://schemas.microsoft.com/office/drawing/2014/main" xmlns="" id="{C9F2DFD9-6920-471D-966B-551DF38BF3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87999" y="6265860"/>
            <a:ext cx="101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54F868-F828-472F-BCFA-81EF005179B6}" type="slidenum">
              <a:rPr kumimoji="0" lang="en-GB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0121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382873"/>
          </a:solidFill>
          <a:latin typeface="Cambria" panose="02040503050406030204" pitchFamily="18" charset="0"/>
          <a:ea typeface="Cambria" panose="02040503050406030204" pitchFamily="18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56641B9-2F29-4013-99A0-1F73A44C3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72C267F-1D80-421F-932D-2CA9D10E6E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1DE4A77-52B4-429E-A666-F4618F53C4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E4D72-FD53-4C9A-9883-5E2E390B133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19/03/2021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6F1160-202E-4508-A3D3-EA162ECD30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9F65DFE-9369-4C64-AE26-0FFDAC6263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CBD55-98D6-482A-A5E1-882E8908E56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930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10" Type="http://schemas.microsoft.com/office/2007/relationships/hdphoto" Target="../media/hdphoto1.wdp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26" Type="http://schemas.openxmlformats.org/officeDocument/2006/relationships/image" Target="../media/image73.png"/><Relationship Id="rId3" Type="http://schemas.openxmlformats.org/officeDocument/2006/relationships/image" Target="../media/image12.png"/><Relationship Id="rId21" Type="http://schemas.openxmlformats.org/officeDocument/2006/relationships/image" Target="../media/image68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5" Type="http://schemas.openxmlformats.org/officeDocument/2006/relationships/image" Target="../media/image72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63.png"/><Relationship Id="rId20" Type="http://schemas.openxmlformats.org/officeDocument/2006/relationships/image" Target="../media/image67.png"/><Relationship Id="rId29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24" Type="http://schemas.openxmlformats.org/officeDocument/2006/relationships/image" Target="../media/image71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23" Type="http://schemas.openxmlformats.org/officeDocument/2006/relationships/image" Target="../media/image70.png"/><Relationship Id="rId28" Type="http://schemas.openxmlformats.org/officeDocument/2006/relationships/image" Target="../media/image75.png"/><Relationship Id="rId10" Type="http://schemas.openxmlformats.org/officeDocument/2006/relationships/image" Target="../media/image57.png"/><Relationship Id="rId19" Type="http://schemas.openxmlformats.org/officeDocument/2006/relationships/image" Target="../media/image66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9.png"/><Relationship Id="rId27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0508295-DC4B-45F5-90C2-BF37D61200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6332" y="115420"/>
            <a:ext cx="1409800" cy="117506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26A89D8-F6ED-4B71-B125-390229E1D134}"/>
              </a:ext>
            </a:extLst>
          </p:cNvPr>
          <p:cNvSpPr/>
          <p:nvPr/>
        </p:nvSpPr>
        <p:spPr>
          <a:xfrm>
            <a:off x="344447" y="2394396"/>
            <a:ext cx="1158240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dirty="0">
                <a:solidFill>
                  <a:prstClr val="white"/>
                </a:solidFill>
              </a:rPr>
              <a:t>RE-INTERVIEWING </a:t>
            </a:r>
            <a:endParaRPr lang="en-US" sz="4800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en-US" sz="4400" b="1" dirty="0" smtClean="0">
                <a:solidFill>
                  <a:prstClr val="white"/>
                </a:solidFill>
              </a:rPr>
              <a:t>(</a:t>
            </a:r>
            <a:r>
              <a:rPr lang="en-US" sz="4400" b="1" dirty="0" smtClean="0">
                <a:solidFill>
                  <a:prstClr val="white"/>
                </a:solidFill>
              </a:rPr>
              <a:t>Listing and PHC 1A)</a:t>
            </a:r>
            <a:endParaRPr lang="en-US" sz="4400" b="1" dirty="0">
              <a:solidFill>
                <a:prstClr val="white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096792D-C65B-44E8-83BC-5C9C579F66E2}"/>
              </a:ext>
            </a:extLst>
          </p:cNvPr>
          <p:cNvSpPr txBox="1"/>
          <p:nvPr/>
        </p:nvSpPr>
        <p:spPr>
          <a:xfrm>
            <a:off x="0" y="1717381"/>
            <a:ext cx="122135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4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 POPULATION AND HOUSING CENSUS</a:t>
            </a:r>
          </a:p>
        </p:txBody>
      </p:sp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78A44543-5A80-4911-ACEB-13D67E61F2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225" y="70240"/>
            <a:ext cx="1475254" cy="1475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734263AD-9B47-42BD-826C-381C4BFF866D}"/>
              </a:ext>
            </a:extLst>
          </p:cNvPr>
          <p:cNvGrpSpPr/>
          <p:nvPr/>
        </p:nvGrpSpPr>
        <p:grpSpPr>
          <a:xfrm rot="548053">
            <a:off x="-34695" y="4080352"/>
            <a:ext cx="2680364" cy="2884729"/>
            <a:chOff x="180572" y="1807952"/>
            <a:chExt cx="4650757" cy="4089096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xmlns="" id="{874FB558-EE65-4651-90A4-B8EA48471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60992">
              <a:off x="180572" y="1807952"/>
              <a:ext cx="4650757" cy="4089096"/>
            </a:xfrm>
            <a:prstGeom prst="rect">
              <a:avLst/>
            </a:prstGeom>
          </p:spPr>
        </p:pic>
        <p:pic>
          <p:nvPicPr>
            <p:cNvPr id="35" name="Picture 34" descr="A picture containing drawing&#10;&#10;Description automatically generated">
              <a:extLst>
                <a:ext uri="{FF2B5EF4-FFF2-40B4-BE49-F238E27FC236}">
                  <a16:creationId xmlns:a16="http://schemas.microsoft.com/office/drawing/2014/main" xmlns="" id="{25F6BA7B-CED4-4446-BF0C-A4F485AA14C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alphaModFix amt="8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70009">
              <a:off x="1371359" y="2214554"/>
              <a:ext cx="1679525" cy="131692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xmlns="" id="{D8EAF300-F22E-424F-8CED-9A7F3CD4BA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693" y="70240"/>
            <a:ext cx="1395361" cy="13299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5049FCDA-0873-4ECA-BC01-006477A770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82148" y="3831725"/>
            <a:ext cx="3177713" cy="29372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8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xmlns="" id="{23C40A12-1E24-4092-98AC-526A0DA0BC44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429" b="99643" l="3022" r="96566">
                        <a14:foregroundMark x1="21978" y1="58571" x2="21978" y2="58571"/>
                        <a14:foregroundMark x1="7143" y1="41964" x2="7143" y2="41964"/>
                        <a14:foregroundMark x1="3022" y1="41071" x2="3022" y2="41071"/>
                        <a14:foregroundMark x1="48626" y1="6250" x2="48626" y2="6250"/>
                        <a14:foregroundMark x1="51374" y1="1429" x2="51374" y2="1429"/>
                        <a14:foregroundMark x1="92582" y1="40179" x2="92582" y2="40179"/>
                        <a14:foregroundMark x1="96703" y1="43750" x2="96703" y2="43750"/>
                        <a14:foregroundMark x1="78709" y1="70179" x2="78709" y2="70179"/>
                        <a14:foregroundMark x1="75962" y1="90357" x2="75962" y2="90357"/>
                        <a14:foregroundMark x1="81181" y1="90893" x2="81181" y2="90893"/>
                        <a14:foregroundMark x1="81181" y1="95714" x2="81181" y2="95714"/>
                        <a14:foregroundMark x1="76099" y1="97857" x2="76099" y2="97857"/>
                        <a14:foregroundMark x1="49313" y1="98571" x2="49313" y2="98571"/>
                        <a14:foregroundMark x1="56044" y1="97857" x2="56044" y2="97857"/>
                        <a14:foregroundMark x1="62225" y1="97679" x2="62225" y2="97679"/>
                        <a14:foregroundMark x1="21016" y1="98571" x2="21016" y2="98571"/>
                        <a14:foregroundMark x1="29396" y1="97321" x2="29396" y2="97321"/>
                        <a14:foregroundMark x1="30632" y1="98750" x2="30632" y2="98750"/>
                        <a14:foregroundMark x1="41484" y1="96964" x2="41484" y2="96964"/>
                        <a14:foregroundMark x1="41484" y1="97857" x2="41484" y2="97857"/>
                        <a14:foregroundMark x1="56181" y1="98214" x2="56181" y2="98214"/>
                        <a14:foregroundMark x1="62225" y1="99643" x2="62225" y2="99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301" y="3751715"/>
            <a:ext cx="3705847" cy="285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90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3BAA12-724D-4C3C-87B4-8CE2CC3E6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59220"/>
          </a:xfrm>
        </p:spPr>
        <p:txBody>
          <a:bodyPr>
            <a:normAutofit/>
          </a:bodyPr>
          <a:lstStyle/>
          <a:p>
            <a:pPr marL="0" marR="0" indent="-1270">
              <a:spcBef>
                <a:spcPts val="600"/>
              </a:spcBef>
              <a:spcAft>
                <a:spcPts val="0"/>
              </a:spcAft>
            </a:pPr>
            <a:r>
              <a:rPr lang="en-US" sz="4000" dirty="0"/>
              <a:t>Steps in conducting  Listing Re-interview (2/2)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643685E-A3A5-44DD-AE8C-E81D6C0E0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D9DC805-E3EF-4FC4-BD34-DAE91F875EE5}"/>
              </a:ext>
            </a:extLst>
          </p:cNvPr>
          <p:cNvSpPr txBox="1"/>
          <p:nvPr/>
        </p:nvSpPr>
        <p:spPr>
          <a:xfrm>
            <a:off x="273465" y="739167"/>
            <a:ext cx="11750185" cy="5155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 startAt="5"/>
            </a:pPr>
            <a:r>
              <a:rPr lang="x-none" sz="3200" dirty="0"/>
              <a:t>Visit the select</a:t>
            </a:r>
            <a:r>
              <a:rPr lang="en-US" sz="3200" dirty="0"/>
              <a:t>ed</a:t>
            </a:r>
            <a:r>
              <a:rPr lang="x-none" sz="3200" dirty="0"/>
              <a:t> structure for </a:t>
            </a:r>
            <a:r>
              <a:rPr lang="en-US" sz="3200" dirty="0"/>
              <a:t>the </a:t>
            </a:r>
            <a:r>
              <a:rPr lang="x-none" sz="3200" dirty="0" smtClean="0"/>
              <a:t>re-interview</a:t>
            </a:r>
            <a:r>
              <a:rPr lang="en-US" sz="3200" dirty="0"/>
              <a:t>.</a:t>
            </a:r>
            <a:endParaRPr lang="en-US" sz="3200" dirty="0"/>
          </a:p>
          <a:p>
            <a:pPr marL="742950" indent="-742950">
              <a:buFont typeface="+mj-lt"/>
              <a:buAutoNum type="arabicPeriod" startAt="5"/>
            </a:pPr>
            <a:r>
              <a:rPr lang="en-US" sz="3200" dirty="0"/>
              <a:t>View the</a:t>
            </a:r>
            <a:r>
              <a:rPr lang="x-none" sz="3200" dirty="0"/>
              <a:t> report</a:t>
            </a:r>
            <a:r>
              <a:rPr lang="en-US" sz="3200" dirty="0"/>
              <a:t> generated at</a:t>
            </a:r>
            <a:r>
              <a:rPr lang="x-none" sz="3200" dirty="0"/>
              <a:t> the </a:t>
            </a:r>
            <a:r>
              <a:rPr lang="en-US" sz="3200" dirty="0"/>
              <a:t>end of the </a:t>
            </a:r>
            <a:r>
              <a:rPr lang="x-none" sz="3200" dirty="0"/>
              <a:t>re</a:t>
            </a:r>
            <a:r>
              <a:rPr lang="en-US" sz="3200" dirty="0"/>
              <a:t>-</a:t>
            </a:r>
            <a:r>
              <a:rPr lang="x-none" sz="3200" dirty="0" smtClean="0"/>
              <a:t>interview</a:t>
            </a:r>
            <a:r>
              <a:rPr lang="en-US" sz="3200" dirty="0" smtClean="0"/>
              <a:t>.</a:t>
            </a:r>
            <a:endParaRPr lang="en-US" sz="3200" dirty="0"/>
          </a:p>
          <a:p>
            <a:pPr marL="742950" indent="-742950">
              <a:buFont typeface="+mj-lt"/>
              <a:buAutoNum type="arabicPeriod" startAt="5"/>
            </a:pPr>
            <a:r>
              <a:rPr lang="x-none" sz="3200" dirty="0"/>
              <a:t>Use the report to compare with the results from the ones </a:t>
            </a:r>
            <a:r>
              <a:rPr lang="en-US" sz="3200" dirty="0"/>
              <a:t>	completed  by the </a:t>
            </a:r>
            <a:r>
              <a:rPr lang="en-US" sz="3200" dirty="0"/>
              <a:t>E</a:t>
            </a:r>
            <a:r>
              <a:rPr lang="x-none" sz="3200" dirty="0" smtClean="0"/>
              <a:t>numerat</a:t>
            </a:r>
            <a:r>
              <a:rPr lang="en-US" sz="3200" dirty="0" smtClean="0"/>
              <a:t>or.</a:t>
            </a:r>
            <a:endParaRPr lang="en-US" sz="3200" dirty="0"/>
          </a:p>
          <a:p>
            <a:pPr marL="742950" indent="-742950">
              <a:buFont typeface="+mj-lt"/>
              <a:buAutoNum type="arabicPeriod" startAt="5"/>
            </a:pPr>
            <a:r>
              <a:rPr lang="x-none" sz="3200" dirty="0"/>
              <a:t>Make a determination on the next line of action based on the </a:t>
            </a:r>
            <a:r>
              <a:rPr lang="en-US" sz="3200" dirty="0"/>
              <a:t>	</a:t>
            </a:r>
            <a:r>
              <a:rPr lang="x-none" sz="3200" dirty="0"/>
              <a:t>results from the comparison</a:t>
            </a:r>
            <a:r>
              <a:rPr lang="en-US" sz="3200" dirty="0"/>
              <a:t>. </a:t>
            </a:r>
          </a:p>
          <a:p>
            <a:pPr marL="742950" indent="-742950">
              <a:buFont typeface="+mj-lt"/>
              <a:buAutoNum type="arabicPeriod" startAt="5"/>
            </a:pPr>
            <a:r>
              <a:rPr lang="en-GB" sz="3200" dirty="0"/>
              <a:t>Where there is a mismatch, the supervisor should ensure the 	matter is </a:t>
            </a:r>
            <a:r>
              <a:rPr lang="en-GB" sz="3200" dirty="0" smtClean="0"/>
              <a:t>resolved </a:t>
            </a:r>
            <a:r>
              <a:rPr lang="en-GB" sz="3200" dirty="0"/>
              <a:t>or </a:t>
            </a:r>
            <a:r>
              <a:rPr lang="en-GB" sz="3200" dirty="0" smtClean="0"/>
              <a:t>referred </a:t>
            </a:r>
            <a:r>
              <a:rPr lang="en-GB" sz="3200" dirty="0"/>
              <a:t>to the District Field Supervisor (DFS).</a:t>
            </a:r>
          </a:p>
          <a:p>
            <a:pPr marL="742950" marR="0" lvl="0" indent="-742950" algn="just">
              <a:spcBef>
                <a:spcPts val="600"/>
              </a:spcBef>
              <a:spcAft>
                <a:spcPts val="0"/>
              </a:spcAft>
              <a:buFont typeface="+mj-lt"/>
              <a:buAutoNum type="arabicPeriod" startAt="3"/>
            </a:pPr>
            <a:endParaRPr lang="en-US" sz="36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52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15964" y="706814"/>
            <a:ext cx="3162300" cy="5389186"/>
            <a:chOff x="115964" y="706814"/>
            <a:chExt cx="3162300" cy="5389186"/>
          </a:xfrm>
        </p:grpSpPr>
        <p:grpSp>
          <p:nvGrpSpPr>
            <p:cNvPr id="15" name="Group 14"/>
            <p:cNvGrpSpPr/>
            <p:nvPr/>
          </p:nvGrpSpPr>
          <p:grpSpPr>
            <a:xfrm>
              <a:off x="115964" y="706814"/>
              <a:ext cx="3162300" cy="5389186"/>
              <a:chOff x="0" y="706814"/>
              <a:chExt cx="3162300" cy="5300092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0" y="706814"/>
                <a:ext cx="3162300" cy="5300092"/>
                <a:chOff x="0" y="706814"/>
                <a:chExt cx="3162300" cy="5300092"/>
              </a:xfrm>
            </p:grpSpPr>
            <p:pic>
              <p:nvPicPr>
                <p:cNvPr id="13" name="Picture 12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706814"/>
                  <a:ext cx="3162300" cy="5300092"/>
                </a:xfrm>
                <a:prstGeom prst="rect">
                  <a:avLst/>
                </a:prstGeom>
              </p:spPr>
            </p:pic>
            <p:pic>
              <p:nvPicPr>
                <p:cNvPr id="11" name="Picture 1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8696" y="1272782"/>
                  <a:ext cx="2759508" cy="4342220"/>
                </a:xfrm>
                <a:prstGeom prst="rect">
                  <a:avLst/>
                </a:prstGeom>
              </p:spPr>
            </p:pic>
          </p:grpSp>
          <p:sp>
            <p:nvSpPr>
              <p:cNvPr id="12" name="Oval 11"/>
              <p:cNvSpPr/>
              <p:nvPr/>
            </p:nvSpPr>
            <p:spPr>
              <a:xfrm>
                <a:off x="2387031" y="2084311"/>
                <a:ext cx="190500" cy="165100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7" name="Oval 26"/>
            <p:cNvSpPr/>
            <p:nvPr/>
          </p:nvSpPr>
          <p:spPr>
            <a:xfrm>
              <a:off x="1326248" y="5508341"/>
              <a:ext cx="533400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334139" y="743932"/>
            <a:ext cx="3162300" cy="5389186"/>
            <a:chOff x="4453049" y="706814"/>
            <a:chExt cx="3162300" cy="5389186"/>
          </a:xfrm>
        </p:grpSpPr>
        <p:grpSp>
          <p:nvGrpSpPr>
            <p:cNvPr id="22" name="Group 21"/>
            <p:cNvGrpSpPr/>
            <p:nvPr/>
          </p:nvGrpSpPr>
          <p:grpSpPr>
            <a:xfrm>
              <a:off x="4453049" y="706814"/>
              <a:ext cx="3162300" cy="5389186"/>
              <a:chOff x="4435698" y="706814"/>
              <a:chExt cx="3162300" cy="5389186"/>
            </a:xfrm>
          </p:grpSpPr>
          <p:grpSp>
            <p:nvGrpSpPr>
              <p:cNvPr id="20" name="Group 19"/>
              <p:cNvGrpSpPr/>
              <p:nvPr/>
            </p:nvGrpSpPr>
            <p:grpSpPr>
              <a:xfrm>
                <a:off x="4435698" y="706814"/>
                <a:ext cx="3162300" cy="5389186"/>
                <a:chOff x="4572000" y="706814"/>
                <a:chExt cx="3162300" cy="5389186"/>
              </a:xfrm>
            </p:grpSpPr>
            <p:pic>
              <p:nvPicPr>
                <p:cNvPr id="16" name="Picture 15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72000" y="706814"/>
                  <a:ext cx="3162300" cy="5389186"/>
                </a:xfrm>
                <a:prstGeom prst="rect">
                  <a:avLst/>
                </a:prstGeom>
              </p:spPr>
            </p:pic>
            <p:pic>
              <p:nvPicPr>
                <p:cNvPr id="18" name="Picture 17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80146" y="1270586"/>
                  <a:ext cx="2746008" cy="4393614"/>
                </a:xfrm>
                <a:prstGeom prst="rect">
                  <a:avLst/>
                </a:prstGeom>
              </p:spPr>
            </p:pic>
          </p:grpSp>
          <p:sp>
            <p:nvSpPr>
              <p:cNvPr id="21" name="Oval 20"/>
              <p:cNvSpPr/>
              <p:nvPr/>
            </p:nvSpPr>
            <p:spPr>
              <a:xfrm>
                <a:off x="6815997" y="2889998"/>
                <a:ext cx="190500" cy="167875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5767499" y="5461569"/>
              <a:ext cx="533400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834584" y="706814"/>
            <a:ext cx="3162300" cy="5389186"/>
            <a:chOff x="8790134" y="706814"/>
            <a:chExt cx="3162300" cy="5389186"/>
          </a:xfrm>
        </p:grpSpPr>
        <p:grpSp>
          <p:nvGrpSpPr>
            <p:cNvPr id="25" name="Group 24"/>
            <p:cNvGrpSpPr/>
            <p:nvPr/>
          </p:nvGrpSpPr>
          <p:grpSpPr>
            <a:xfrm>
              <a:off x="8790134" y="706814"/>
              <a:ext cx="3162300" cy="5389186"/>
              <a:chOff x="8790134" y="706814"/>
              <a:chExt cx="3162300" cy="5389186"/>
            </a:xfrm>
          </p:grpSpPr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90134" y="706814"/>
                <a:ext cx="3162300" cy="5389186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71378" y="1244236"/>
                <a:ext cx="2801521" cy="4482433"/>
              </a:xfrm>
              <a:prstGeom prst="rect">
                <a:avLst/>
              </a:prstGeom>
            </p:spPr>
          </p:pic>
        </p:grpSp>
        <p:sp>
          <p:nvSpPr>
            <p:cNvPr id="29" name="Oval 28"/>
            <p:cNvSpPr/>
            <p:nvPr/>
          </p:nvSpPr>
          <p:spPr>
            <a:xfrm>
              <a:off x="10205282" y="5549900"/>
              <a:ext cx="533400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3</a:t>
              </a:r>
            </a:p>
          </p:txBody>
        </p:sp>
      </p:grpSp>
      <p:sp>
        <p:nvSpPr>
          <p:cNvPr id="23" name="Rectangle 22"/>
          <p:cNvSpPr/>
          <p:nvPr/>
        </p:nvSpPr>
        <p:spPr>
          <a:xfrm>
            <a:off x="392798" y="2023543"/>
            <a:ext cx="2400300" cy="2915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4616408" y="2883832"/>
            <a:ext cx="2546391" cy="2902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4019">
            <a:off x="2750259" y="2982827"/>
            <a:ext cx="267037" cy="299786"/>
          </a:xfrm>
          <a:prstGeom prst="rect">
            <a:avLst/>
          </a:prstGeom>
          <a:solidFill>
            <a:schemeClr val="tx2"/>
          </a:solidFill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4019">
            <a:off x="7127329" y="2982826"/>
            <a:ext cx="267037" cy="299786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34" name="Rectangle 33"/>
          <p:cNvSpPr/>
          <p:nvPr/>
        </p:nvSpPr>
        <p:spPr>
          <a:xfrm>
            <a:off x="9139349" y="2112716"/>
            <a:ext cx="2400300" cy="2915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11256851" y="2187259"/>
            <a:ext cx="190500" cy="1678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8FDDC8F1-B076-4CAE-9282-3DDA289439E7}"/>
              </a:ext>
            </a:extLst>
          </p:cNvPr>
          <p:cNvSpPr txBox="1"/>
          <p:nvPr/>
        </p:nvSpPr>
        <p:spPr>
          <a:xfrm>
            <a:off x="115964" y="10804"/>
            <a:ext cx="11999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Conducting Listing Re-Interview using CAPI (1/12)</a:t>
            </a:r>
            <a:endParaRPr lang="x-none" sz="3600" b="1" dirty="0">
              <a:solidFill>
                <a:srgbClr val="382873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4474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34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15964" y="706814"/>
            <a:ext cx="3162300" cy="5389186"/>
            <a:chOff x="115964" y="706814"/>
            <a:chExt cx="3162300" cy="5389186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964" y="706814"/>
              <a:ext cx="3162300" cy="5389186"/>
            </a:xfrm>
            <a:prstGeom prst="rect">
              <a:avLst/>
            </a:prstGeom>
          </p:spPr>
        </p:pic>
        <p:sp>
          <p:nvSpPr>
            <p:cNvPr id="27" name="Oval 26"/>
            <p:cNvSpPr/>
            <p:nvPr/>
          </p:nvSpPr>
          <p:spPr>
            <a:xfrm>
              <a:off x="1326248" y="5508341"/>
              <a:ext cx="533400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4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FDDC8F1-B076-4CAE-9282-3DDA289439E7}"/>
              </a:ext>
            </a:extLst>
          </p:cNvPr>
          <p:cNvSpPr txBox="1"/>
          <p:nvPr/>
        </p:nvSpPr>
        <p:spPr>
          <a:xfrm>
            <a:off x="115964" y="22234"/>
            <a:ext cx="11999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Conducting Listing</a:t>
            </a:r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Re-Interview using CAPI (2/12)</a:t>
            </a:r>
            <a:endParaRPr lang="x-none" sz="3600" b="1" dirty="0">
              <a:solidFill>
                <a:srgbClr val="382873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CFFE629B-5A60-4A76-BA86-80DA73DD5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38" y="1073818"/>
            <a:ext cx="2849961" cy="459038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A538BA6A-8FF3-4D99-AE8A-21ECE060B26C}"/>
              </a:ext>
            </a:extLst>
          </p:cNvPr>
          <p:cNvGrpSpPr/>
          <p:nvPr/>
        </p:nvGrpSpPr>
        <p:grpSpPr>
          <a:xfrm>
            <a:off x="4390219" y="747681"/>
            <a:ext cx="3162300" cy="5389186"/>
            <a:chOff x="4453049" y="706814"/>
            <a:chExt cx="3162300" cy="5389186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xmlns="" id="{4A361ED5-D1D2-4967-BE8E-25EB0ED389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4445" y="1277846"/>
              <a:ext cx="2759507" cy="4415212"/>
            </a:xfrm>
            <a:prstGeom prst="rect">
              <a:avLst/>
            </a:prstGeom>
          </p:spPr>
        </p:pic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8D36CCF8-795B-496F-99A8-84B717BDE032}"/>
                </a:ext>
              </a:extLst>
            </p:cNvPr>
            <p:cNvGrpSpPr/>
            <p:nvPr/>
          </p:nvGrpSpPr>
          <p:grpSpPr>
            <a:xfrm>
              <a:off x="4453049" y="706814"/>
              <a:ext cx="3162300" cy="5389186"/>
              <a:chOff x="4453049" y="706814"/>
              <a:chExt cx="3162300" cy="5389186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xmlns="" id="{356F156D-0D4E-47A2-AC40-A993320611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53049" y="706814"/>
                <a:ext cx="3162300" cy="5389186"/>
              </a:xfrm>
              <a:prstGeom prst="rect">
                <a:avLst/>
              </a:prstGeom>
            </p:spPr>
          </p:pic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xmlns="" id="{34480C21-B3F5-418A-8CD9-4CB68A898108}"/>
                  </a:ext>
                </a:extLst>
              </p:cNvPr>
              <p:cNvSpPr/>
              <p:nvPr/>
            </p:nvSpPr>
            <p:spPr>
              <a:xfrm>
                <a:off x="5767499" y="5461569"/>
                <a:ext cx="533400" cy="5461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5</a:t>
                </a: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DB7D8E3E-F16A-41D2-883B-F702BBF1D8FE}"/>
              </a:ext>
            </a:extLst>
          </p:cNvPr>
          <p:cNvGrpSpPr/>
          <p:nvPr/>
        </p:nvGrpSpPr>
        <p:grpSpPr>
          <a:xfrm>
            <a:off x="8254915" y="734407"/>
            <a:ext cx="3162300" cy="5389186"/>
            <a:chOff x="8254915" y="734407"/>
            <a:chExt cx="3162300" cy="5389186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xmlns="" id="{146B15E8-131F-4674-968F-CA5C22EFD6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62625" y="1191491"/>
              <a:ext cx="2895182" cy="4501567"/>
            </a:xfrm>
            <a:prstGeom prst="rect">
              <a:avLst/>
            </a:prstGeom>
          </p:spPr>
        </p:pic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3F5902FC-9D35-488E-AB47-616F9CFF200B}"/>
                </a:ext>
              </a:extLst>
            </p:cNvPr>
            <p:cNvGrpSpPr/>
            <p:nvPr/>
          </p:nvGrpSpPr>
          <p:grpSpPr>
            <a:xfrm>
              <a:off x="8254915" y="734407"/>
              <a:ext cx="3162300" cy="5389186"/>
              <a:chOff x="4453049" y="706814"/>
              <a:chExt cx="3162300" cy="5389186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xmlns="" id="{E7918AE0-7197-445C-8998-6E3098BF40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53049" y="706814"/>
                <a:ext cx="3162300" cy="5389186"/>
              </a:xfrm>
              <a:prstGeom prst="rect">
                <a:avLst/>
              </a:prstGeom>
            </p:spPr>
          </p:pic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xmlns="" id="{E569ED9E-7345-4F10-B2C8-E6522F0758F3}"/>
                  </a:ext>
                </a:extLst>
              </p:cNvPr>
              <p:cNvSpPr/>
              <p:nvPr/>
            </p:nvSpPr>
            <p:spPr>
              <a:xfrm>
                <a:off x="5767499" y="5461569"/>
                <a:ext cx="533400" cy="5461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6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974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FDDC8F1-B076-4CAE-9282-3DDA289439E7}"/>
              </a:ext>
            </a:extLst>
          </p:cNvPr>
          <p:cNvSpPr txBox="1"/>
          <p:nvPr/>
        </p:nvSpPr>
        <p:spPr>
          <a:xfrm>
            <a:off x="115964" y="22234"/>
            <a:ext cx="11999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Conducting Listing</a:t>
            </a:r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Re-Interview using CAPI (3/12)</a:t>
            </a:r>
            <a:endParaRPr lang="x-none" sz="3600" b="1" dirty="0">
              <a:solidFill>
                <a:srgbClr val="382873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A690DE62-73B1-46BC-ABE8-21702E3FDDC5}"/>
              </a:ext>
            </a:extLst>
          </p:cNvPr>
          <p:cNvGrpSpPr/>
          <p:nvPr/>
        </p:nvGrpSpPr>
        <p:grpSpPr>
          <a:xfrm>
            <a:off x="725960" y="668565"/>
            <a:ext cx="3162300" cy="5389186"/>
            <a:chOff x="4453049" y="706814"/>
            <a:chExt cx="3162300" cy="538918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21437ACE-89DF-4E19-B3CA-F35D85172432}"/>
                </a:ext>
              </a:extLst>
            </p:cNvPr>
            <p:cNvGrpSpPr/>
            <p:nvPr/>
          </p:nvGrpSpPr>
          <p:grpSpPr>
            <a:xfrm>
              <a:off x="4453049" y="706814"/>
              <a:ext cx="3162300" cy="5389186"/>
              <a:chOff x="4572000" y="706814"/>
              <a:chExt cx="3162300" cy="5389186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xmlns="" id="{2E68FABD-6F86-4ED6-8739-DDE23CF63F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72000" y="706814"/>
                <a:ext cx="3162300" cy="5389186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xmlns="" id="{1190E038-3EB7-48A7-B650-6A24299DF8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80146" y="1270587"/>
                <a:ext cx="2746008" cy="4393612"/>
              </a:xfrm>
              <a:prstGeom prst="rect">
                <a:avLst/>
              </a:prstGeom>
            </p:spPr>
          </p:pic>
        </p:grp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33C28D1C-27F1-4D60-A862-2B55762E27FE}"/>
                </a:ext>
              </a:extLst>
            </p:cNvPr>
            <p:cNvSpPr/>
            <p:nvPr/>
          </p:nvSpPr>
          <p:spPr>
            <a:xfrm>
              <a:off x="5767499" y="5461569"/>
              <a:ext cx="533400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7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F5D3595A-B11F-4D65-9229-C6EE00F57CE0}"/>
              </a:ext>
            </a:extLst>
          </p:cNvPr>
          <p:cNvGrpSpPr/>
          <p:nvPr/>
        </p:nvGrpSpPr>
        <p:grpSpPr>
          <a:xfrm>
            <a:off x="4498256" y="668565"/>
            <a:ext cx="3162300" cy="5389186"/>
            <a:chOff x="8790134" y="706814"/>
            <a:chExt cx="3162300" cy="5389186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F7A93037-62F4-4C7A-8AD3-93A7CABC142D}"/>
                </a:ext>
              </a:extLst>
            </p:cNvPr>
            <p:cNvGrpSpPr/>
            <p:nvPr/>
          </p:nvGrpSpPr>
          <p:grpSpPr>
            <a:xfrm>
              <a:off x="8790134" y="706814"/>
              <a:ext cx="3162300" cy="5389186"/>
              <a:chOff x="8790134" y="706814"/>
              <a:chExt cx="3162300" cy="5389186"/>
            </a:xfrm>
          </p:grpSpPr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xmlns="" id="{51C76920-B489-4F23-AF03-6470E17FE2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90134" y="706814"/>
                <a:ext cx="3162300" cy="5389186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xmlns="" id="{CBCEA183-48F4-48A8-AF8B-BE4C91FB50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71378" y="1244236"/>
                <a:ext cx="2801520" cy="4482433"/>
              </a:xfrm>
              <a:prstGeom prst="rect">
                <a:avLst/>
              </a:prstGeom>
            </p:spPr>
          </p:pic>
        </p:grpSp>
        <p:sp>
          <p:nvSpPr>
            <p:cNvPr id="36" name="Oval 35">
              <a:extLst>
                <a:ext uri="{FF2B5EF4-FFF2-40B4-BE49-F238E27FC236}">
                  <a16:creationId xmlns:a16="http://schemas.microsoft.com/office/drawing/2014/main" xmlns="" id="{1C8EEB82-1251-46C0-9FF4-9C5016ED76C5}"/>
                </a:ext>
              </a:extLst>
            </p:cNvPr>
            <p:cNvSpPr/>
            <p:nvPr/>
          </p:nvSpPr>
          <p:spPr>
            <a:xfrm>
              <a:off x="10205282" y="5549900"/>
              <a:ext cx="533400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8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1A528983-8332-42DC-B086-758E55A245EC}"/>
              </a:ext>
            </a:extLst>
          </p:cNvPr>
          <p:cNvGrpSpPr/>
          <p:nvPr/>
        </p:nvGrpSpPr>
        <p:grpSpPr>
          <a:xfrm>
            <a:off x="8406344" y="668565"/>
            <a:ext cx="3162300" cy="5389186"/>
            <a:chOff x="115964" y="706814"/>
            <a:chExt cx="3162300" cy="5389186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D311C402-A0F4-40CB-88BF-4EC10833F5CE}"/>
                </a:ext>
              </a:extLst>
            </p:cNvPr>
            <p:cNvGrpSpPr/>
            <p:nvPr/>
          </p:nvGrpSpPr>
          <p:grpSpPr>
            <a:xfrm>
              <a:off x="115964" y="706814"/>
              <a:ext cx="3162300" cy="5389186"/>
              <a:chOff x="0" y="706814"/>
              <a:chExt cx="3162300" cy="5300092"/>
            </a:xfrm>
          </p:grpSpPr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xmlns="" id="{0E8D6C77-846C-4FB7-8C2B-8814AE8DDA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706814"/>
                <a:ext cx="3162300" cy="5300092"/>
              </a:xfrm>
              <a:prstGeom prst="rect">
                <a:avLst/>
              </a:prstGeom>
            </p:spPr>
          </p:pic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xmlns="" id="{6B16467F-5A52-423F-AA0C-E6CE53CBCA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696" y="1272782"/>
                <a:ext cx="2759507" cy="4342219"/>
              </a:xfrm>
              <a:prstGeom prst="rect">
                <a:avLst/>
              </a:prstGeom>
            </p:spPr>
          </p:pic>
        </p:grpSp>
        <p:sp>
          <p:nvSpPr>
            <p:cNvPr id="41" name="Oval 40">
              <a:extLst>
                <a:ext uri="{FF2B5EF4-FFF2-40B4-BE49-F238E27FC236}">
                  <a16:creationId xmlns:a16="http://schemas.microsoft.com/office/drawing/2014/main" xmlns="" id="{BEFCBACF-A23C-4074-BFCC-DE27DA6CFA03}"/>
                </a:ext>
              </a:extLst>
            </p:cNvPr>
            <p:cNvSpPr/>
            <p:nvPr/>
          </p:nvSpPr>
          <p:spPr>
            <a:xfrm>
              <a:off x="1326248" y="5508341"/>
              <a:ext cx="533400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815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FDDC8F1-B076-4CAE-9282-3DDA289439E7}"/>
              </a:ext>
            </a:extLst>
          </p:cNvPr>
          <p:cNvSpPr txBox="1"/>
          <p:nvPr/>
        </p:nvSpPr>
        <p:spPr>
          <a:xfrm>
            <a:off x="115964" y="10804"/>
            <a:ext cx="11999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Conducting Listing</a:t>
            </a:r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Re-Interview using CAPI (4/12)</a:t>
            </a:r>
            <a:endParaRPr lang="x-none" sz="3600" b="1" dirty="0">
              <a:solidFill>
                <a:srgbClr val="382873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4C0F77B2-6828-4114-864A-1F065441BFB2}"/>
              </a:ext>
            </a:extLst>
          </p:cNvPr>
          <p:cNvGrpSpPr/>
          <p:nvPr/>
        </p:nvGrpSpPr>
        <p:grpSpPr>
          <a:xfrm>
            <a:off x="610293" y="704118"/>
            <a:ext cx="3162300" cy="5389186"/>
            <a:chOff x="610293" y="704118"/>
            <a:chExt cx="3162300" cy="538918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xmlns="" id="{B5C6C3A5-7AD3-41CB-B242-3549CFDB01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257" y="1009402"/>
              <a:ext cx="2936468" cy="4845133"/>
            </a:xfrm>
            <a:prstGeom prst="rect">
              <a:avLst/>
            </a:prstGeom>
          </p:spPr>
        </p:pic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xmlns="" id="{F186234C-ABA7-4AC6-89FD-BC6F98761F1A}"/>
                </a:ext>
              </a:extLst>
            </p:cNvPr>
            <p:cNvGrpSpPr/>
            <p:nvPr/>
          </p:nvGrpSpPr>
          <p:grpSpPr>
            <a:xfrm>
              <a:off x="610293" y="704118"/>
              <a:ext cx="3162300" cy="5389186"/>
              <a:chOff x="4453049" y="706814"/>
              <a:chExt cx="3162300" cy="5389186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xmlns="" id="{D4617825-2E13-4114-8988-BD49C71FDD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53049" y="706814"/>
                <a:ext cx="3162300" cy="5389186"/>
              </a:xfrm>
              <a:prstGeom prst="rect">
                <a:avLst/>
              </a:prstGeom>
            </p:spPr>
          </p:pic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xmlns="" id="{E29F1DF6-97D5-458C-95CC-49A6335B8381}"/>
                  </a:ext>
                </a:extLst>
              </p:cNvPr>
              <p:cNvSpPr/>
              <p:nvPr/>
            </p:nvSpPr>
            <p:spPr>
              <a:xfrm>
                <a:off x="5767499" y="5461569"/>
                <a:ext cx="592826" cy="5461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10</a:t>
                </a:r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91534DEB-2E89-43A8-990D-DF7B9B68B795}"/>
              </a:ext>
            </a:extLst>
          </p:cNvPr>
          <p:cNvGrpSpPr/>
          <p:nvPr/>
        </p:nvGrpSpPr>
        <p:grpSpPr>
          <a:xfrm>
            <a:off x="4514850" y="668565"/>
            <a:ext cx="3162300" cy="5389186"/>
            <a:chOff x="4453049" y="706814"/>
            <a:chExt cx="3162300" cy="5389186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27D91B92-B1CF-4B92-9889-4D52A72EB9C2}"/>
                </a:ext>
              </a:extLst>
            </p:cNvPr>
            <p:cNvGrpSpPr/>
            <p:nvPr/>
          </p:nvGrpSpPr>
          <p:grpSpPr>
            <a:xfrm>
              <a:off x="4453049" y="706814"/>
              <a:ext cx="3162300" cy="5389186"/>
              <a:chOff x="4572000" y="706814"/>
              <a:chExt cx="3162300" cy="5389186"/>
            </a:xfrm>
          </p:grpSpPr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xmlns="" id="{5D7BF952-8F51-43A2-9CE5-27B18AF95C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72000" y="706814"/>
                <a:ext cx="3162300" cy="5389186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xmlns="" id="{606EADF3-48CD-4732-AB0B-EEF38F9BE3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80146" y="1270587"/>
                <a:ext cx="2746007" cy="4393612"/>
              </a:xfrm>
              <a:prstGeom prst="rect">
                <a:avLst/>
              </a:prstGeom>
            </p:spPr>
          </p:pic>
        </p:grpSp>
        <p:sp>
          <p:nvSpPr>
            <p:cNvPr id="36" name="Oval 35">
              <a:extLst>
                <a:ext uri="{FF2B5EF4-FFF2-40B4-BE49-F238E27FC236}">
                  <a16:creationId xmlns:a16="http://schemas.microsoft.com/office/drawing/2014/main" xmlns="" id="{49C18C01-E5BE-4288-9511-C7BFF6AA42AE}"/>
                </a:ext>
              </a:extLst>
            </p:cNvPr>
            <p:cNvSpPr/>
            <p:nvPr/>
          </p:nvSpPr>
          <p:spPr>
            <a:xfrm>
              <a:off x="5767498" y="5461569"/>
              <a:ext cx="595251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11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DBE27E1C-EC09-433D-8B3A-0525B04EE724}"/>
              </a:ext>
            </a:extLst>
          </p:cNvPr>
          <p:cNvGrpSpPr/>
          <p:nvPr/>
        </p:nvGrpSpPr>
        <p:grpSpPr>
          <a:xfrm>
            <a:off x="8315325" y="704118"/>
            <a:ext cx="3162300" cy="5389186"/>
            <a:chOff x="8790134" y="706814"/>
            <a:chExt cx="3162300" cy="5389186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ED46C6BA-BDA4-451B-9E0E-DFC9AED4BEB5}"/>
                </a:ext>
              </a:extLst>
            </p:cNvPr>
            <p:cNvGrpSpPr/>
            <p:nvPr/>
          </p:nvGrpSpPr>
          <p:grpSpPr>
            <a:xfrm>
              <a:off x="8790134" y="706814"/>
              <a:ext cx="3162300" cy="5389186"/>
              <a:chOff x="8790134" y="706814"/>
              <a:chExt cx="3162300" cy="5389186"/>
            </a:xfrm>
          </p:grpSpPr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xmlns="" id="{C6D19EC7-16DC-4565-A09F-665E7EFC5D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90134" y="706814"/>
                <a:ext cx="3162300" cy="5389186"/>
              </a:xfrm>
              <a:prstGeom prst="rect">
                <a:avLst/>
              </a:prstGeom>
            </p:spPr>
          </p:pic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xmlns="" id="{29051181-FDCC-43C0-9A6B-FC042D9B77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71378" y="1244236"/>
                <a:ext cx="2801520" cy="4482432"/>
              </a:xfrm>
              <a:prstGeom prst="rect">
                <a:avLst/>
              </a:prstGeom>
            </p:spPr>
          </p:pic>
        </p:grpSp>
        <p:sp>
          <p:nvSpPr>
            <p:cNvPr id="41" name="Oval 40">
              <a:extLst>
                <a:ext uri="{FF2B5EF4-FFF2-40B4-BE49-F238E27FC236}">
                  <a16:creationId xmlns:a16="http://schemas.microsoft.com/office/drawing/2014/main" xmlns="" id="{43086519-8F7F-44A9-A57F-344FE3AB13FF}"/>
                </a:ext>
              </a:extLst>
            </p:cNvPr>
            <p:cNvSpPr/>
            <p:nvPr/>
          </p:nvSpPr>
          <p:spPr>
            <a:xfrm>
              <a:off x="10205281" y="5549900"/>
              <a:ext cx="684187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707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FDDC8F1-B076-4CAE-9282-3DDA289439E7}"/>
              </a:ext>
            </a:extLst>
          </p:cNvPr>
          <p:cNvSpPr txBox="1"/>
          <p:nvPr/>
        </p:nvSpPr>
        <p:spPr>
          <a:xfrm>
            <a:off x="115964" y="22234"/>
            <a:ext cx="11999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Conducting Listing</a:t>
            </a:r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Re-Interview using CAPI (5/12)</a:t>
            </a:r>
            <a:endParaRPr lang="x-none" sz="3600" b="1" dirty="0">
              <a:solidFill>
                <a:srgbClr val="382873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0D91355C-D096-4AE8-8E82-3708C21C4F95}"/>
              </a:ext>
            </a:extLst>
          </p:cNvPr>
          <p:cNvGrpSpPr/>
          <p:nvPr/>
        </p:nvGrpSpPr>
        <p:grpSpPr>
          <a:xfrm>
            <a:off x="912463" y="665255"/>
            <a:ext cx="3162300" cy="5389186"/>
            <a:chOff x="115964" y="706814"/>
            <a:chExt cx="3162300" cy="538918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5E271B58-0FF1-4EDB-82A8-4E4417D3E888}"/>
                </a:ext>
              </a:extLst>
            </p:cNvPr>
            <p:cNvGrpSpPr/>
            <p:nvPr/>
          </p:nvGrpSpPr>
          <p:grpSpPr>
            <a:xfrm>
              <a:off x="115964" y="706814"/>
              <a:ext cx="3162300" cy="5389186"/>
              <a:chOff x="0" y="706814"/>
              <a:chExt cx="3162300" cy="5300092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xmlns="" id="{E16A9BB7-CC73-4481-A67C-029AB8EF0A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706814"/>
                <a:ext cx="3162300" cy="5300092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xmlns="" id="{63EC3095-0B8F-4868-A3A9-73EBB9FF48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696" y="1272782"/>
                <a:ext cx="2759506" cy="4342219"/>
              </a:xfrm>
              <a:prstGeom prst="rect">
                <a:avLst/>
              </a:prstGeom>
            </p:spPr>
          </p:pic>
        </p:grp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AAC9F13A-A6F0-4790-B96A-95E65FAE1C4D}"/>
                </a:ext>
              </a:extLst>
            </p:cNvPr>
            <p:cNvSpPr/>
            <p:nvPr/>
          </p:nvSpPr>
          <p:spPr>
            <a:xfrm>
              <a:off x="1326247" y="5508341"/>
              <a:ext cx="714587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13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235D2D4E-B622-4403-9608-BAE691614796}"/>
              </a:ext>
            </a:extLst>
          </p:cNvPr>
          <p:cNvGrpSpPr/>
          <p:nvPr/>
        </p:nvGrpSpPr>
        <p:grpSpPr>
          <a:xfrm>
            <a:off x="4714307" y="665255"/>
            <a:ext cx="3162300" cy="5389186"/>
            <a:chOff x="4453049" y="706814"/>
            <a:chExt cx="3162300" cy="5389186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xmlns="" id="{D1D4F0B4-A88A-4750-BFFA-9AB0DEC5214D}"/>
                </a:ext>
              </a:extLst>
            </p:cNvPr>
            <p:cNvGrpSpPr/>
            <p:nvPr/>
          </p:nvGrpSpPr>
          <p:grpSpPr>
            <a:xfrm>
              <a:off x="4453049" y="706814"/>
              <a:ext cx="3162300" cy="5389186"/>
              <a:chOff x="4572000" y="706814"/>
              <a:chExt cx="3162300" cy="5389186"/>
            </a:xfrm>
          </p:grpSpPr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xmlns="" id="{6AAB1D30-8BD3-4E20-91B0-0FC383C58B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72000" y="706814"/>
                <a:ext cx="3162300" cy="5389186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xmlns="" id="{8EF56A67-7965-4C10-A8E0-234FA44F3D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80146" y="1270587"/>
                <a:ext cx="2746007" cy="4393611"/>
              </a:xfrm>
              <a:prstGeom prst="rect">
                <a:avLst/>
              </a:prstGeom>
            </p:spPr>
          </p:pic>
        </p:grpSp>
        <p:sp>
          <p:nvSpPr>
            <p:cNvPr id="36" name="Oval 35">
              <a:extLst>
                <a:ext uri="{FF2B5EF4-FFF2-40B4-BE49-F238E27FC236}">
                  <a16:creationId xmlns:a16="http://schemas.microsoft.com/office/drawing/2014/main" xmlns="" id="{76F144BD-FB7F-4A8E-802A-0BF2A70D2A32}"/>
                </a:ext>
              </a:extLst>
            </p:cNvPr>
            <p:cNvSpPr/>
            <p:nvPr/>
          </p:nvSpPr>
          <p:spPr>
            <a:xfrm>
              <a:off x="5767499" y="5461569"/>
              <a:ext cx="699562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14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E0754060-7492-4812-A2CF-7C6A8F549C91}"/>
              </a:ext>
            </a:extLst>
          </p:cNvPr>
          <p:cNvGrpSpPr/>
          <p:nvPr/>
        </p:nvGrpSpPr>
        <p:grpSpPr>
          <a:xfrm>
            <a:off x="8516151" y="665255"/>
            <a:ext cx="3162300" cy="5389186"/>
            <a:chOff x="115964" y="706814"/>
            <a:chExt cx="3162300" cy="5389186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B7BF244F-417C-4214-8AF4-CA238D5E8490}"/>
                </a:ext>
              </a:extLst>
            </p:cNvPr>
            <p:cNvGrpSpPr/>
            <p:nvPr/>
          </p:nvGrpSpPr>
          <p:grpSpPr>
            <a:xfrm>
              <a:off x="115964" y="706814"/>
              <a:ext cx="3162300" cy="5389186"/>
              <a:chOff x="0" y="706814"/>
              <a:chExt cx="3162300" cy="5300092"/>
            </a:xfrm>
          </p:grpSpPr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xmlns="" id="{A7C1C684-FA49-416E-BC3D-18A242F65C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706814"/>
                <a:ext cx="3162300" cy="5300092"/>
              </a:xfrm>
              <a:prstGeom prst="rect">
                <a:avLst/>
              </a:prstGeom>
            </p:spPr>
          </p:pic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xmlns="" id="{56417B74-BDA5-4E3E-BF23-41DF2A2D81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696" y="1272783"/>
                <a:ext cx="2759505" cy="4342217"/>
              </a:xfrm>
              <a:prstGeom prst="rect">
                <a:avLst/>
              </a:prstGeom>
            </p:spPr>
          </p:pic>
        </p:grpSp>
        <p:sp>
          <p:nvSpPr>
            <p:cNvPr id="41" name="Oval 40">
              <a:extLst>
                <a:ext uri="{FF2B5EF4-FFF2-40B4-BE49-F238E27FC236}">
                  <a16:creationId xmlns:a16="http://schemas.microsoft.com/office/drawing/2014/main" xmlns="" id="{4D4F56EC-7EA7-4D7D-9EB9-9ACE907D8A77}"/>
                </a:ext>
              </a:extLst>
            </p:cNvPr>
            <p:cNvSpPr/>
            <p:nvPr/>
          </p:nvSpPr>
          <p:spPr>
            <a:xfrm>
              <a:off x="1326248" y="5508341"/>
              <a:ext cx="780848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375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FDDC8F1-B076-4CAE-9282-3DDA289439E7}"/>
              </a:ext>
            </a:extLst>
          </p:cNvPr>
          <p:cNvSpPr txBox="1"/>
          <p:nvPr/>
        </p:nvSpPr>
        <p:spPr>
          <a:xfrm>
            <a:off x="115964" y="22234"/>
            <a:ext cx="11999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Conducting Listing</a:t>
            </a:r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Re-Interview using CAPI (6/12)</a:t>
            </a:r>
            <a:endParaRPr lang="x-none" sz="3600" b="1" dirty="0">
              <a:solidFill>
                <a:srgbClr val="382873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51FFE141-C780-4BE1-80AA-359331487BC1}"/>
              </a:ext>
            </a:extLst>
          </p:cNvPr>
          <p:cNvGrpSpPr/>
          <p:nvPr/>
        </p:nvGrpSpPr>
        <p:grpSpPr>
          <a:xfrm>
            <a:off x="559833" y="706814"/>
            <a:ext cx="3162300" cy="5389186"/>
            <a:chOff x="8790134" y="706814"/>
            <a:chExt cx="3162300" cy="5389186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xmlns="" id="{0E80BDC4-0207-4DDA-8376-758F5F7895DF}"/>
                </a:ext>
              </a:extLst>
            </p:cNvPr>
            <p:cNvGrpSpPr/>
            <p:nvPr/>
          </p:nvGrpSpPr>
          <p:grpSpPr>
            <a:xfrm>
              <a:off x="8790134" y="706814"/>
              <a:ext cx="3162300" cy="5389186"/>
              <a:chOff x="8790134" y="706814"/>
              <a:chExt cx="3162300" cy="5389186"/>
            </a:xfrm>
          </p:grpSpPr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xmlns="" id="{F4D5DA7A-21A8-49A3-BE11-E601A336C7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90134" y="706814"/>
                <a:ext cx="3162300" cy="5389186"/>
              </a:xfrm>
              <a:prstGeom prst="rect">
                <a:avLst/>
              </a:prstGeom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xmlns="" id="{321B4288-69E2-40D9-B9B8-CC5A350A9F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71378" y="1244236"/>
                <a:ext cx="2801520" cy="4482432"/>
              </a:xfrm>
              <a:prstGeom prst="rect">
                <a:avLst/>
              </a:prstGeom>
            </p:spPr>
          </p:pic>
        </p:grpSp>
        <p:sp>
          <p:nvSpPr>
            <p:cNvPr id="33" name="Oval 32">
              <a:extLst>
                <a:ext uri="{FF2B5EF4-FFF2-40B4-BE49-F238E27FC236}">
                  <a16:creationId xmlns:a16="http://schemas.microsoft.com/office/drawing/2014/main" xmlns="" id="{E758264A-D4AC-4DCB-A92D-EC15000EF3B0}"/>
                </a:ext>
              </a:extLst>
            </p:cNvPr>
            <p:cNvSpPr/>
            <p:nvPr/>
          </p:nvSpPr>
          <p:spPr>
            <a:xfrm>
              <a:off x="10112518" y="5536648"/>
              <a:ext cx="723068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16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63B42303-90CC-44B2-8CD8-E4A3B04BC020}"/>
              </a:ext>
            </a:extLst>
          </p:cNvPr>
          <p:cNvGrpSpPr/>
          <p:nvPr/>
        </p:nvGrpSpPr>
        <p:grpSpPr>
          <a:xfrm>
            <a:off x="4453049" y="706814"/>
            <a:ext cx="3162300" cy="5389186"/>
            <a:chOff x="4453049" y="706814"/>
            <a:chExt cx="3162300" cy="5389186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xmlns="" id="{17A98C9A-CB50-4AB8-89ED-3910585B0ABF}"/>
                </a:ext>
              </a:extLst>
            </p:cNvPr>
            <p:cNvGrpSpPr/>
            <p:nvPr/>
          </p:nvGrpSpPr>
          <p:grpSpPr>
            <a:xfrm>
              <a:off x="4453049" y="706814"/>
              <a:ext cx="3162300" cy="5389186"/>
              <a:chOff x="4572000" y="706814"/>
              <a:chExt cx="3162300" cy="5389186"/>
            </a:xfrm>
          </p:grpSpPr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xmlns="" id="{6F77B2EA-455B-4640-953E-7F79D5F4D5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72000" y="706814"/>
                <a:ext cx="3162300" cy="5389186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xmlns="" id="{72143219-31DD-4B33-B720-AB9842CEB0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80146" y="1270587"/>
                <a:ext cx="2746006" cy="4393611"/>
              </a:xfrm>
              <a:prstGeom prst="rect">
                <a:avLst/>
              </a:prstGeom>
            </p:spPr>
          </p:pic>
        </p:grpSp>
        <p:sp>
          <p:nvSpPr>
            <p:cNvPr id="38" name="Oval 37">
              <a:extLst>
                <a:ext uri="{FF2B5EF4-FFF2-40B4-BE49-F238E27FC236}">
                  <a16:creationId xmlns:a16="http://schemas.microsoft.com/office/drawing/2014/main" xmlns="" id="{613F421B-9A40-41D7-855D-6A7A3BB91FB8}"/>
                </a:ext>
              </a:extLst>
            </p:cNvPr>
            <p:cNvSpPr/>
            <p:nvPr/>
          </p:nvSpPr>
          <p:spPr>
            <a:xfrm>
              <a:off x="5767498" y="5461569"/>
              <a:ext cx="633301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17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1D0C7FE8-AA23-417B-8244-3470C9FB1710}"/>
              </a:ext>
            </a:extLst>
          </p:cNvPr>
          <p:cNvGrpSpPr/>
          <p:nvPr/>
        </p:nvGrpSpPr>
        <p:grpSpPr>
          <a:xfrm>
            <a:off x="8346265" y="706814"/>
            <a:ext cx="3162300" cy="5389186"/>
            <a:chOff x="8346265" y="706814"/>
            <a:chExt cx="3162300" cy="5389186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xmlns="" id="{11C3A990-1851-4F5D-AB1B-1ECA375F3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13505" y="1033153"/>
              <a:ext cx="2851182" cy="4693515"/>
            </a:xfrm>
            <a:prstGeom prst="rect">
              <a:avLst/>
            </a:prstGeom>
          </p:spPr>
        </p:pic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xmlns="" id="{037A04F1-3B17-4F28-9FF6-C666068C4D5E}"/>
                </a:ext>
              </a:extLst>
            </p:cNvPr>
            <p:cNvGrpSpPr/>
            <p:nvPr/>
          </p:nvGrpSpPr>
          <p:grpSpPr>
            <a:xfrm>
              <a:off x="8346265" y="706814"/>
              <a:ext cx="3162300" cy="5389186"/>
              <a:chOff x="8790134" y="706814"/>
              <a:chExt cx="3162300" cy="5389186"/>
            </a:xfrm>
          </p:grpSpPr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1DB8C095-86D5-4302-89BD-55BCD6A002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90134" y="706814"/>
                <a:ext cx="3162300" cy="5389186"/>
              </a:xfrm>
              <a:prstGeom prst="rect">
                <a:avLst/>
              </a:prstGeom>
            </p:spPr>
          </p:pic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xmlns="" id="{3BADC9C5-746B-4F85-8AD5-684490E44520}"/>
                  </a:ext>
                </a:extLst>
              </p:cNvPr>
              <p:cNvSpPr/>
              <p:nvPr/>
            </p:nvSpPr>
            <p:spPr>
              <a:xfrm>
                <a:off x="10205281" y="5549900"/>
                <a:ext cx="683311" cy="5461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18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614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8FDDC8F1-B076-4CAE-9282-3DDA289439E7}"/>
              </a:ext>
            </a:extLst>
          </p:cNvPr>
          <p:cNvSpPr txBox="1"/>
          <p:nvPr/>
        </p:nvSpPr>
        <p:spPr>
          <a:xfrm>
            <a:off x="115964" y="10804"/>
            <a:ext cx="11999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Conducting Listing</a:t>
            </a:r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Re-Interview using CAPI (7/12)</a:t>
            </a:r>
            <a:endParaRPr lang="x-none" sz="3600" b="1" dirty="0">
              <a:solidFill>
                <a:srgbClr val="382873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F2DFB70F-4B7E-473D-A589-57E2BD2A14A3}"/>
              </a:ext>
            </a:extLst>
          </p:cNvPr>
          <p:cNvGrpSpPr/>
          <p:nvPr/>
        </p:nvGrpSpPr>
        <p:grpSpPr>
          <a:xfrm>
            <a:off x="658659" y="701963"/>
            <a:ext cx="3162300" cy="5389186"/>
            <a:chOff x="8790134" y="706814"/>
            <a:chExt cx="3162300" cy="5389186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xmlns="" id="{0A769A8A-6057-444A-B88A-90C8453151A0}"/>
                </a:ext>
              </a:extLst>
            </p:cNvPr>
            <p:cNvGrpSpPr/>
            <p:nvPr/>
          </p:nvGrpSpPr>
          <p:grpSpPr>
            <a:xfrm>
              <a:off x="8790134" y="706814"/>
              <a:ext cx="3162300" cy="5389186"/>
              <a:chOff x="8790134" y="706814"/>
              <a:chExt cx="3162300" cy="5389186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xmlns="" id="{86BDAADD-16C2-4E08-8768-BEA56C3DA1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90134" y="706814"/>
                <a:ext cx="3162300" cy="5389186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xmlns="" id="{DF942325-EF89-436E-8004-850C4607E4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71378" y="1244236"/>
                <a:ext cx="2801520" cy="4482432"/>
              </a:xfrm>
              <a:prstGeom prst="rect">
                <a:avLst/>
              </a:prstGeom>
            </p:spPr>
          </p:pic>
        </p:grpSp>
        <p:sp>
          <p:nvSpPr>
            <p:cNvPr id="29" name="Oval 28">
              <a:extLst>
                <a:ext uri="{FF2B5EF4-FFF2-40B4-BE49-F238E27FC236}">
                  <a16:creationId xmlns:a16="http://schemas.microsoft.com/office/drawing/2014/main" xmlns="" id="{0F896621-6D50-4469-B55A-DFA72F0098CF}"/>
                </a:ext>
              </a:extLst>
            </p:cNvPr>
            <p:cNvSpPr/>
            <p:nvPr/>
          </p:nvSpPr>
          <p:spPr>
            <a:xfrm>
              <a:off x="10205281" y="5549900"/>
              <a:ext cx="683311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19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357929E6-B07C-4124-BF63-08A5A6A21B48}"/>
              </a:ext>
            </a:extLst>
          </p:cNvPr>
          <p:cNvGrpSpPr/>
          <p:nvPr/>
        </p:nvGrpSpPr>
        <p:grpSpPr>
          <a:xfrm>
            <a:off x="4492897" y="701963"/>
            <a:ext cx="3162300" cy="5389186"/>
            <a:chOff x="115964" y="706814"/>
            <a:chExt cx="3162300" cy="5389186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xmlns="" id="{0B785B98-D097-43C8-BBC5-B3746D9F287A}"/>
                </a:ext>
              </a:extLst>
            </p:cNvPr>
            <p:cNvGrpSpPr/>
            <p:nvPr/>
          </p:nvGrpSpPr>
          <p:grpSpPr>
            <a:xfrm>
              <a:off x="115964" y="706814"/>
              <a:ext cx="3162300" cy="5389186"/>
              <a:chOff x="0" y="706814"/>
              <a:chExt cx="3162300" cy="5300092"/>
            </a:xfrm>
          </p:grpSpPr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xmlns="" id="{1145D97B-C0BD-4764-ACE2-73B2434791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706814"/>
                <a:ext cx="3162300" cy="5300092"/>
              </a:xfrm>
              <a:prstGeom prst="rect">
                <a:avLst/>
              </a:prstGeom>
            </p:spPr>
          </p:pic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xmlns="" id="{5F450B5B-01B0-4419-89C6-1B9561C856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696" y="1272783"/>
                <a:ext cx="2759505" cy="4342216"/>
              </a:xfrm>
              <a:prstGeom prst="rect">
                <a:avLst/>
              </a:prstGeom>
            </p:spPr>
          </p:pic>
        </p:grpSp>
        <p:sp>
          <p:nvSpPr>
            <p:cNvPr id="41" name="Oval 40">
              <a:extLst>
                <a:ext uri="{FF2B5EF4-FFF2-40B4-BE49-F238E27FC236}">
                  <a16:creationId xmlns:a16="http://schemas.microsoft.com/office/drawing/2014/main" xmlns="" id="{830BD113-8B18-4F6A-BD10-1B49335079A6}"/>
                </a:ext>
              </a:extLst>
            </p:cNvPr>
            <p:cNvSpPr/>
            <p:nvPr/>
          </p:nvSpPr>
          <p:spPr>
            <a:xfrm>
              <a:off x="1326248" y="5508341"/>
              <a:ext cx="780848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20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A0444DEB-2158-4915-AD91-081D48109D15}"/>
              </a:ext>
            </a:extLst>
          </p:cNvPr>
          <p:cNvGrpSpPr/>
          <p:nvPr/>
        </p:nvGrpSpPr>
        <p:grpSpPr>
          <a:xfrm>
            <a:off x="8391975" y="701963"/>
            <a:ext cx="3162300" cy="5389186"/>
            <a:chOff x="4453049" y="706814"/>
            <a:chExt cx="3162300" cy="5389186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xmlns="" id="{BC0761B7-990A-4A62-B007-C8C1F20D56B1}"/>
                </a:ext>
              </a:extLst>
            </p:cNvPr>
            <p:cNvGrpSpPr/>
            <p:nvPr/>
          </p:nvGrpSpPr>
          <p:grpSpPr>
            <a:xfrm>
              <a:off x="4453049" y="706814"/>
              <a:ext cx="3162300" cy="5389186"/>
              <a:chOff x="4572000" y="706814"/>
              <a:chExt cx="3162300" cy="5389186"/>
            </a:xfrm>
          </p:grpSpPr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xmlns="" id="{7E7CEE35-CBF7-4A4D-A0D6-B447CDE678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72000" y="706814"/>
                <a:ext cx="3162300" cy="5389186"/>
              </a:xfrm>
              <a:prstGeom prst="rect">
                <a:avLst/>
              </a:prstGeom>
            </p:spPr>
          </p:pic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xmlns="" id="{D72C340B-3C90-494F-9646-6EDA5E0326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80146" y="1270588"/>
                <a:ext cx="2746006" cy="4393609"/>
              </a:xfrm>
              <a:prstGeom prst="rect">
                <a:avLst/>
              </a:prstGeom>
            </p:spPr>
          </p:pic>
        </p:grpSp>
        <p:sp>
          <p:nvSpPr>
            <p:cNvPr id="46" name="Oval 45">
              <a:extLst>
                <a:ext uri="{FF2B5EF4-FFF2-40B4-BE49-F238E27FC236}">
                  <a16:creationId xmlns:a16="http://schemas.microsoft.com/office/drawing/2014/main" xmlns="" id="{16990478-9976-4B01-B1F2-3C341E1BFE93}"/>
                </a:ext>
              </a:extLst>
            </p:cNvPr>
            <p:cNvSpPr/>
            <p:nvPr/>
          </p:nvSpPr>
          <p:spPr>
            <a:xfrm>
              <a:off x="5767498" y="5461569"/>
              <a:ext cx="633301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871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FDDC8F1-B076-4CAE-9282-3DDA289439E7}"/>
              </a:ext>
            </a:extLst>
          </p:cNvPr>
          <p:cNvSpPr txBox="1"/>
          <p:nvPr/>
        </p:nvSpPr>
        <p:spPr>
          <a:xfrm>
            <a:off x="115964" y="-34872"/>
            <a:ext cx="11999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Conducting Listing</a:t>
            </a:r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Re-Interview using CAPI (8/12)</a:t>
            </a:r>
            <a:endParaRPr lang="x-none" sz="3600" b="1" dirty="0">
              <a:solidFill>
                <a:srgbClr val="382873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FE57354C-E94C-494A-A772-DBF23D039D38}"/>
              </a:ext>
            </a:extLst>
          </p:cNvPr>
          <p:cNvGrpSpPr/>
          <p:nvPr/>
        </p:nvGrpSpPr>
        <p:grpSpPr>
          <a:xfrm>
            <a:off x="771237" y="663157"/>
            <a:ext cx="4645843" cy="5389186"/>
            <a:chOff x="8790134" y="706814"/>
            <a:chExt cx="3162300" cy="538918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51F317C5-6AC2-47D8-BCB3-1357D13F2D39}"/>
                </a:ext>
              </a:extLst>
            </p:cNvPr>
            <p:cNvGrpSpPr/>
            <p:nvPr/>
          </p:nvGrpSpPr>
          <p:grpSpPr>
            <a:xfrm>
              <a:off x="8790134" y="706814"/>
              <a:ext cx="3162300" cy="5389186"/>
              <a:chOff x="8790134" y="706814"/>
              <a:chExt cx="3162300" cy="5389186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xmlns="" id="{699777E7-F0A3-4146-B070-F9C1C4A541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90134" y="706814"/>
                <a:ext cx="3162300" cy="5389186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xmlns="" id="{1E9D5CF1-8623-4CAF-8420-080614C75F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71378" y="1244236"/>
                <a:ext cx="2801520" cy="4482432"/>
              </a:xfrm>
              <a:prstGeom prst="rect">
                <a:avLst/>
              </a:prstGeom>
            </p:spPr>
          </p:pic>
        </p:grpSp>
        <p:sp>
          <p:nvSpPr>
            <p:cNvPr id="19" name="Oval 18">
              <a:extLst>
                <a:ext uri="{FF2B5EF4-FFF2-40B4-BE49-F238E27FC236}">
                  <a16:creationId xmlns:a16="http://schemas.microsoft.com/office/drawing/2014/main" xmlns="" id="{B2C338A8-7E80-4703-93C0-739C6378CF39}"/>
                </a:ext>
              </a:extLst>
            </p:cNvPr>
            <p:cNvSpPr/>
            <p:nvPr/>
          </p:nvSpPr>
          <p:spPr>
            <a:xfrm>
              <a:off x="10205281" y="5549900"/>
              <a:ext cx="517190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22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DBDF8EFF-6902-46E4-A4C7-B3C5DACA1A89}"/>
              </a:ext>
            </a:extLst>
          </p:cNvPr>
          <p:cNvGrpSpPr/>
          <p:nvPr/>
        </p:nvGrpSpPr>
        <p:grpSpPr>
          <a:xfrm>
            <a:off x="6840187" y="663157"/>
            <a:ext cx="4580577" cy="5389186"/>
            <a:chOff x="115964" y="706814"/>
            <a:chExt cx="3162300" cy="5389186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xmlns="" id="{696684DD-1A7C-4C6C-B74D-B24AFF35B91A}"/>
                </a:ext>
              </a:extLst>
            </p:cNvPr>
            <p:cNvGrpSpPr/>
            <p:nvPr/>
          </p:nvGrpSpPr>
          <p:grpSpPr>
            <a:xfrm>
              <a:off x="115964" y="706814"/>
              <a:ext cx="3162300" cy="5389186"/>
              <a:chOff x="0" y="706814"/>
              <a:chExt cx="3162300" cy="5300092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xmlns="" id="{19B2582D-3775-4579-A41D-A6B20C6E23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706814"/>
                <a:ext cx="3162300" cy="5300092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xmlns="" id="{11F3A747-0D99-4E96-9330-86D2CAFB81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696" y="1272783"/>
                <a:ext cx="2759505" cy="4342216"/>
              </a:xfrm>
              <a:prstGeom prst="rect">
                <a:avLst/>
              </a:prstGeom>
            </p:spPr>
          </p:pic>
        </p:grpSp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A81440FC-61E4-470B-991F-21034B9AAEE9}"/>
                </a:ext>
              </a:extLst>
            </p:cNvPr>
            <p:cNvSpPr/>
            <p:nvPr/>
          </p:nvSpPr>
          <p:spPr>
            <a:xfrm>
              <a:off x="1498413" y="5508341"/>
              <a:ext cx="516704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352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2636322" y="671189"/>
            <a:ext cx="5471886" cy="5389186"/>
            <a:chOff x="4453049" y="706814"/>
            <a:chExt cx="3162300" cy="5389186"/>
          </a:xfrm>
        </p:grpSpPr>
        <p:grpSp>
          <p:nvGrpSpPr>
            <p:cNvPr id="20" name="Group 19"/>
            <p:cNvGrpSpPr/>
            <p:nvPr/>
          </p:nvGrpSpPr>
          <p:grpSpPr>
            <a:xfrm>
              <a:off x="4453049" y="706814"/>
              <a:ext cx="3162300" cy="5389186"/>
              <a:chOff x="4572000" y="706814"/>
              <a:chExt cx="3162300" cy="5389186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72000" y="706814"/>
                <a:ext cx="3162300" cy="5389186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80146" y="1270588"/>
                <a:ext cx="2746005" cy="4393609"/>
              </a:xfrm>
              <a:prstGeom prst="rect">
                <a:avLst/>
              </a:prstGeom>
            </p:spPr>
          </p:pic>
        </p:grpSp>
        <p:sp>
          <p:nvSpPr>
            <p:cNvPr id="28" name="Oval 27"/>
            <p:cNvSpPr/>
            <p:nvPr/>
          </p:nvSpPr>
          <p:spPr>
            <a:xfrm>
              <a:off x="5819826" y="5492752"/>
              <a:ext cx="428743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23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494643" y="706814"/>
            <a:ext cx="35383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This option </a:t>
            </a:r>
            <a:r>
              <a:rPr lang="en-US" sz="3600" dirty="0" err="1" smtClean="0"/>
              <a:t>finalises</a:t>
            </a:r>
            <a:r>
              <a:rPr lang="en-US" sz="3600" dirty="0" smtClean="0"/>
              <a:t> </a:t>
            </a:r>
            <a:r>
              <a:rPr lang="en-US" sz="3600" dirty="0"/>
              <a:t>the questionnaire.</a:t>
            </a:r>
          </a:p>
          <a:p>
            <a:endParaRPr lang="en-US" sz="3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/>
              <a:t>This option takes you to the beginning of the interview.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762005" y="1897580"/>
            <a:ext cx="2959769" cy="3703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762004" y="2219672"/>
            <a:ext cx="2959769" cy="3703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807608" y="2038546"/>
            <a:ext cx="190500" cy="1678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821993" y="2327313"/>
            <a:ext cx="190500" cy="16787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Elbow Connector 4"/>
          <p:cNvCxnSpPr/>
          <p:nvPr/>
        </p:nvCxnSpPr>
        <p:spPr>
          <a:xfrm flipV="1">
            <a:off x="7721773" y="1431235"/>
            <a:ext cx="1106303" cy="698642"/>
          </a:xfrm>
          <a:prstGeom prst="bentConnector3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>
            <a:cxnSpLocks/>
            <a:stCxn id="21" idx="3"/>
          </p:cNvCxnSpPr>
          <p:nvPr/>
        </p:nvCxnSpPr>
        <p:spPr>
          <a:xfrm>
            <a:off x="7721773" y="2404851"/>
            <a:ext cx="958401" cy="925306"/>
          </a:xfrm>
          <a:prstGeom prst="bentConnector3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8FDDC8F1-B076-4CAE-9282-3DDA289439E7}"/>
              </a:ext>
            </a:extLst>
          </p:cNvPr>
          <p:cNvSpPr txBox="1"/>
          <p:nvPr/>
        </p:nvSpPr>
        <p:spPr>
          <a:xfrm>
            <a:off x="115964" y="10804"/>
            <a:ext cx="11999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Conducting Listing</a:t>
            </a:r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Re-Interview using CAPI (9/12)</a:t>
            </a:r>
            <a:endParaRPr lang="x-none" sz="3600" b="1" dirty="0">
              <a:solidFill>
                <a:srgbClr val="382873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4505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84791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2060"/>
                </a:solidFill>
                <a:cs typeface="Times New Roman" panose="02020603050405020304" pitchFamily="18" charset="0"/>
              </a:rPr>
              <a:t>Presentation</a:t>
            </a:r>
            <a:r>
              <a:rPr lang="en-US" dirty="0">
                <a:solidFill>
                  <a:srgbClr val="002060"/>
                </a:solidFill>
              </a:rPr>
              <a:t> 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825" y="969356"/>
            <a:ext cx="6391275" cy="4863508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buAutoNum type="arabicPeriod"/>
            </a:pPr>
            <a:r>
              <a:rPr lang="en-US" sz="2700" dirty="0">
                <a:cs typeface="Times New Roman" panose="02020603050405020304" pitchFamily="18" charset="0"/>
              </a:rPr>
              <a:t>Introduction</a:t>
            </a: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en-US" sz="2700" dirty="0">
                <a:cs typeface="Times New Roman" panose="02020603050405020304" pitchFamily="18" charset="0"/>
              </a:rPr>
              <a:t>Purpose and Learning Outcomes </a:t>
            </a: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en-GB" sz="2700" dirty="0">
                <a:cs typeface="Times New Roman" panose="02020603050405020304" pitchFamily="18" charset="0"/>
              </a:rPr>
              <a:t>Concepts and Definitions</a:t>
            </a: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en-GB" sz="2700" dirty="0">
                <a:cs typeface="Times New Roman" panose="02020603050405020304" pitchFamily="18" charset="0"/>
              </a:rPr>
              <a:t>Why </a:t>
            </a:r>
            <a:r>
              <a:rPr lang="en-GB" sz="2700" dirty="0" smtClean="0">
                <a:cs typeface="Times New Roman" panose="02020603050405020304" pitchFamily="18" charset="0"/>
              </a:rPr>
              <a:t>Re-interview in the 2021 PHC</a:t>
            </a:r>
            <a:endParaRPr lang="en-GB" sz="2700" dirty="0">
              <a:cs typeface="Times New Roman" panose="02020603050405020304" pitchFamily="18" charset="0"/>
            </a:endParaRP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en-GB" sz="2700" dirty="0">
                <a:cs typeface="Times New Roman" panose="02020603050405020304" pitchFamily="18" charset="0"/>
              </a:rPr>
              <a:t>TEASER - Re-interviews in the Census</a:t>
            </a: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en-US" sz="2700" dirty="0" smtClean="0">
                <a:cs typeface="Times New Roman" panose="02020603050405020304" pitchFamily="18" charset="0"/>
              </a:rPr>
              <a:t>How Listing Re-interview should be conducted</a:t>
            </a:r>
            <a:endParaRPr lang="en-US" sz="2700" dirty="0">
              <a:cs typeface="Times New Roman" panose="02020603050405020304" pitchFamily="18" charset="0"/>
            </a:endParaRPr>
          </a:p>
          <a:p>
            <a:pPr marL="514350" indent="-514350">
              <a:lnSpc>
                <a:spcPct val="100000"/>
              </a:lnSpc>
              <a:buAutoNum type="arabicPeriod"/>
            </a:pPr>
            <a:r>
              <a:rPr lang="en-US" sz="2700" dirty="0"/>
              <a:t>Steps in conducting  Listing </a:t>
            </a:r>
            <a:r>
              <a:rPr lang="en-US" sz="2700" dirty="0" smtClean="0"/>
              <a:t>Re-interview</a:t>
            </a:r>
          </a:p>
          <a:p>
            <a:pPr marL="514350" indent="-514350">
              <a:lnSpc>
                <a:spcPct val="100000"/>
              </a:lnSpc>
              <a:buFont typeface="Arial" panose="020B0604020202020204" pitchFamily="34" charset="0"/>
              <a:buAutoNum type="arabicPeriod"/>
            </a:pPr>
            <a:r>
              <a:rPr lang="en-US" sz="2700" dirty="0">
                <a:cs typeface="Times New Roman" panose="02020603050405020304" pitchFamily="18" charset="0"/>
              </a:rPr>
              <a:t>Conducting Listing Re-Interview using CAPI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700" dirty="0" smtClean="0"/>
              <a:t> </a:t>
            </a:r>
            <a:endParaRPr lang="en-US" sz="2700" dirty="0"/>
          </a:p>
          <a:p>
            <a:pPr marL="0" indent="0">
              <a:lnSpc>
                <a:spcPct val="100000"/>
              </a:lnSpc>
              <a:buNone/>
            </a:pPr>
            <a:endParaRPr lang="en-US" dirty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D8F4EAC-E393-4732-8292-558005BADFDC}"/>
              </a:ext>
            </a:extLst>
          </p:cNvPr>
          <p:cNvSpPr txBox="1"/>
          <p:nvPr/>
        </p:nvSpPr>
        <p:spPr>
          <a:xfrm>
            <a:off x="6395459" y="1033778"/>
            <a:ext cx="5594291" cy="4875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3240"/>
              </a:lnSpc>
              <a:spcBef>
                <a:spcPts val="1200"/>
              </a:spcBef>
              <a:spcAft>
                <a:spcPts val="500"/>
              </a:spcAft>
              <a:buFont typeface="+mj-lt"/>
              <a:buAutoNum type="arabicPeriod" startAt="9"/>
            </a:pPr>
            <a:r>
              <a:rPr lang="en-US" sz="2700" dirty="0" smtClean="0">
                <a:cs typeface="Times New Roman" panose="02020603050405020304" pitchFamily="18" charset="0"/>
              </a:rPr>
              <a:t>How PHC </a:t>
            </a:r>
            <a:r>
              <a:rPr lang="en-US" sz="2700" dirty="0">
                <a:cs typeface="Times New Roman" panose="02020603050405020304" pitchFamily="18" charset="0"/>
              </a:rPr>
              <a:t>1A </a:t>
            </a:r>
            <a:r>
              <a:rPr lang="en-US" sz="2700" dirty="0" smtClean="0">
                <a:cs typeface="Times New Roman" panose="02020603050405020304" pitchFamily="18" charset="0"/>
              </a:rPr>
              <a:t>Re-interview should be conducted</a:t>
            </a:r>
            <a:endParaRPr lang="en-US" sz="2700" dirty="0">
              <a:cs typeface="Times New Roman" panose="02020603050405020304" pitchFamily="18" charset="0"/>
            </a:endParaRPr>
          </a:p>
          <a:p>
            <a:pPr marL="457200" indent="-457200">
              <a:lnSpc>
                <a:spcPts val="3240"/>
              </a:lnSpc>
              <a:spcBef>
                <a:spcPts val="1200"/>
              </a:spcBef>
              <a:spcAft>
                <a:spcPts val="500"/>
              </a:spcAft>
              <a:buFont typeface="+mj-lt"/>
              <a:buAutoNum type="arabicPeriod" startAt="9"/>
            </a:pPr>
            <a:r>
              <a:rPr lang="en-US" sz="2700" dirty="0">
                <a:cs typeface="Times New Roman" panose="02020603050405020304" pitchFamily="18" charset="0"/>
              </a:rPr>
              <a:t>Steps in conducting  PHC 1A Re-interview</a:t>
            </a:r>
          </a:p>
          <a:p>
            <a:pPr marL="457200" indent="-457200">
              <a:lnSpc>
                <a:spcPts val="3240"/>
              </a:lnSpc>
              <a:spcBef>
                <a:spcPts val="1200"/>
              </a:spcBef>
              <a:spcAft>
                <a:spcPts val="500"/>
              </a:spcAft>
              <a:buFont typeface="+mj-lt"/>
              <a:buAutoNum type="arabicPeriod" startAt="9"/>
            </a:pPr>
            <a:r>
              <a:rPr lang="en-US" sz="2700" dirty="0">
                <a:cs typeface="Times New Roman" panose="02020603050405020304" pitchFamily="18" charset="0"/>
              </a:rPr>
              <a:t>Conducting PHC 1A Re-Interview using CAPI </a:t>
            </a:r>
          </a:p>
          <a:p>
            <a:pPr marL="457200" indent="-457200">
              <a:lnSpc>
                <a:spcPts val="3240"/>
              </a:lnSpc>
              <a:spcBef>
                <a:spcPts val="1200"/>
              </a:spcBef>
              <a:spcAft>
                <a:spcPts val="500"/>
              </a:spcAft>
              <a:buFont typeface="+mj-lt"/>
              <a:buAutoNum type="arabicPeriod" startAt="9"/>
            </a:pPr>
            <a:r>
              <a:rPr lang="en-GB" sz="2700" dirty="0">
                <a:cs typeface="Times New Roman" panose="02020603050405020304" pitchFamily="18" charset="0"/>
              </a:rPr>
              <a:t>What to do after a Re-interview</a:t>
            </a:r>
          </a:p>
          <a:p>
            <a:pPr marL="457200" indent="-457200">
              <a:lnSpc>
                <a:spcPts val="3240"/>
              </a:lnSpc>
              <a:spcBef>
                <a:spcPts val="1200"/>
              </a:spcBef>
              <a:spcAft>
                <a:spcPts val="500"/>
              </a:spcAft>
              <a:buFont typeface="+mj-lt"/>
              <a:buAutoNum type="arabicPeriod" startAt="9"/>
            </a:pPr>
            <a:r>
              <a:rPr lang="en-US" sz="2700" dirty="0">
                <a:cs typeface="Times New Roman" panose="02020603050405020304" pitchFamily="18" charset="0"/>
              </a:rPr>
              <a:t>Resolution of </a:t>
            </a:r>
            <a:r>
              <a:rPr lang="en-GB" sz="2700" dirty="0">
                <a:cs typeface="Times New Roman" panose="02020603050405020304" pitchFamily="18" charset="0"/>
              </a:rPr>
              <a:t>Mismatch</a:t>
            </a:r>
          </a:p>
          <a:p>
            <a:pPr marL="457200" indent="-457200">
              <a:lnSpc>
                <a:spcPts val="3240"/>
              </a:lnSpc>
              <a:spcBef>
                <a:spcPts val="1200"/>
              </a:spcBef>
              <a:spcAft>
                <a:spcPts val="500"/>
              </a:spcAft>
              <a:buFont typeface="+mj-lt"/>
              <a:buAutoNum type="arabicPeriod" startAt="9"/>
            </a:pPr>
            <a:r>
              <a:rPr lang="en-US" sz="2700" dirty="0" smtClean="0">
                <a:cs typeface="Times New Roman" panose="02020603050405020304" pitchFamily="18" charset="0"/>
              </a:rPr>
              <a:t>Revision</a:t>
            </a:r>
            <a:endParaRPr lang="en-US" sz="27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66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26572" y="600796"/>
            <a:ext cx="4310262" cy="5389186"/>
            <a:chOff x="3826572" y="600796"/>
            <a:chExt cx="4310262" cy="5389186"/>
          </a:xfrm>
        </p:grpSpPr>
        <p:grpSp>
          <p:nvGrpSpPr>
            <p:cNvPr id="15" name="Group 14"/>
            <p:cNvGrpSpPr/>
            <p:nvPr/>
          </p:nvGrpSpPr>
          <p:grpSpPr>
            <a:xfrm>
              <a:off x="3826572" y="600796"/>
              <a:ext cx="4310262" cy="5389186"/>
              <a:chOff x="0" y="706814"/>
              <a:chExt cx="3162300" cy="5300092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0" y="706814"/>
                <a:ext cx="3162300" cy="5300092"/>
                <a:chOff x="0" y="706814"/>
                <a:chExt cx="3162300" cy="5300092"/>
              </a:xfrm>
            </p:grpSpPr>
            <p:pic>
              <p:nvPicPr>
                <p:cNvPr id="13" name="Picture 12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706814"/>
                  <a:ext cx="3162300" cy="5300092"/>
                </a:xfrm>
                <a:prstGeom prst="rect">
                  <a:avLst/>
                </a:prstGeom>
              </p:spPr>
            </p:pic>
            <p:pic>
              <p:nvPicPr>
                <p:cNvPr id="11" name="Picture 1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8696" y="1272782"/>
                  <a:ext cx="2759507" cy="4342220"/>
                </a:xfrm>
                <a:prstGeom prst="rect">
                  <a:avLst/>
                </a:prstGeom>
              </p:spPr>
            </p:pic>
          </p:grpSp>
          <p:sp>
            <p:nvSpPr>
              <p:cNvPr id="12" name="Oval 11"/>
              <p:cNvSpPr/>
              <p:nvPr/>
            </p:nvSpPr>
            <p:spPr>
              <a:xfrm>
                <a:off x="2388479" y="2292839"/>
                <a:ext cx="143062" cy="174362"/>
              </a:xfrm>
              <a:prstGeom prst="ellipse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6" name="Oval 35"/>
            <p:cNvSpPr/>
            <p:nvPr/>
          </p:nvSpPr>
          <p:spPr>
            <a:xfrm>
              <a:off x="5564319" y="5393329"/>
              <a:ext cx="633301" cy="5461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24</a:t>
              </a:r>
            </a:p>
          </p:txBody>
        </p:sp>
      </p:grpSp>
      <p:sp>
        <p:nvSpPr>
          <p:cNvPr id="23" name="Rectangle 22"/>
          <p:cNvSpPr/>
          <p:nvPr/>
        </p:nvSpPr>
        <p:spPr>
          <a:xfrm>
            <a:off x="5282581" y="2089990"/>
            <a:ext cx="2562435" cy="41485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4019">
            <a:off x="7513343" y="2941883"/>
            <a:ext cx="267037" cy="299786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FDDC8F1-B076-4CAE-9282-3DDA289439E7}"/>
              </a:ext>
            </a:extLst>
          </p:cNvPr>
          <p:cNvSpPr txBox="1"/>
          <p:nvPr/>
        </p:nvSpPr>
        <p:spPr>
          <a:xfrm>
            <a:off x="115964" y="-34872"/>
            <a:ext cx="11999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Conducting Listing</a:t>
            </a:r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Re-Interview using CAPI (10/12)</a:t>
            </a:r>
            <a:endParaRPr lang="x-none" sz="3600" b="1" dirty="0">
              <a:solidFill>
                <a:srgbClr val="382873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1170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3526036" y="683061"/>
            <a:ext cx="4861174" cy="5389186"/>
            <a:chOff x="102712" y="706814"/>
            <a:chExt cx="4861174" cy="5389186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12" y="706814"/>
              <a:ext cx="4861174" cy="5389186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886" y="1261331"/>
              <a:ext cx="4297679" cy="428015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</p:grpSp>
      <p:sp>
        <p:nvSpPr>
          <p:cNvPr id="39" name="TextBox 38"/>
          <p:cNvSpPr txBox="1"/>
          <p:nvPr/>
        </p:nvSpPr>
        <p:spPr>
          <a:xfrm>
            <a:off x="8664178" y="1004598"/>
            <a:ext cx="30856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</a:rPr>
              <a:t>This displays the information of the Enumerator whose work is under review. 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3447056" y="1722422"/>
            <a:ext cx="3175166" cy="627150"/>
            <a:chOff x="3447056" y="1670804"/>
            <a:chExt cx="3175166" cy="627150"/>
          </a:xfrm>
        </p:grpSpPr>
        <p:sp>
          <p:nvSpPr>
            <p:cNvPr id="41" name="Rectangle 40"/>
            <p:cNvSpPr/>
            <p:nvPr/>
          </p:nvSpPr>
          <p:spPr>
            <a:xfrm>
              <a:off x="5291023" y="1824030"/>
              <a:ext cx="1331199" cy="473924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Elbow Connector 41"/>
            <p:cNvCxnSpPr/>
            <p:nvPr/>
          </p:nvCxnSpPr>
          <p:spPr>
            <a:xfrm rot="10800000">
              <a:off x="3447056" y="1670804"/>
              <a:ext cx="1802604" cy="410781"/>
            </a:xfrm>
            <a:prstGeom prst="bentConnector3">
              <a:avLst>
                <a:gd name="adj1" fmla="val 50000"/>
              </a:avLst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>
            <a:off x="5291023" y="1838778"/>
            <a:ext cx="3360091" cy="1154076"/>
            <a:chOff x="1864845" y="1868050"/>
            <a:chExt cx="3360091" cy="1154076"/>
          </a:xfrm>
        </p:grpSpPr>
        <p:cxnSp>
          <p:nvCxnSpPr>
            <p:cNvPr id="44" name="Elbow Connector 43"/>
            <p:cNvCxnSpPr/>
            <p:nvPr/>
          </p:nvCxnSpPr>
          <p:spPr>
            <a:xfrm flipV="1">
              <a:off x="3200400" y="1868050"/>
              <a:ext cx="2024536" cy="907152"/>
            </a:xfrm>
            <a:prstGeom prst="bentConnector3">
              <a:avLst>
                <a:gd name="adj1" fmla="val 50000"/>
              </a:avLst>
            </a:prstGeom>
            <a:ln w="381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/>
            <p:cNvSpPr/>
            <p:nvPr/>
          </p:nvSpPr>
          <p:spPr>
            <a:xfrm>
              <a:off x="1864845" y="2473926"/>
              <a:ext cx="1331199" cy="548200"/>
            </a:xfrm>
            <a:prstGeom prst="rect">
              <a:avLst/>
            </a:prstGeom>
            <a:no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3867175" y="3330630"/>
            <a:ext cx="2764969" cy="188145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Elbow Connector 46"/>
          <p:cNvCxnSpPr/>
          <p:nvPr/>
        </p:nvCxnSpPr>
        <p:spPr>
          <a:xfrm rot="10800000" flipV="1">
            <a:off x="3262133" y="3988903"/>
            <a:ext cx="578919" cy="39757"/>
          </a:xfrm>
          <a:prstGeom prst="bentConnector3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6659092" y="3330705"/>
            <a:ext cx="2028892" cy="1881375"/>
            <a:chOff x="3196044" y="3377654"/>
            <a:chExt cx="2028892" cy="1834425"/>
          </a:xfrm>
        </p:grpSpPr>
        <p:sp>
          <p:nvSpPr>
            <p:cNvPr id="49" name="Rectangle 48"/>
            <p:cNvSpPr/>
            <p:nvPr/>
          </p:nvSpPr>
          <p:spPr>
            <a:xfrm>
              <a:off x="3196044" y="3377654"/>
              <a:ext cx="1493521" cy="1834425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0" name="Elbow Connector 49"/>
            <p:cNvCxnSpPr/>
            <p:nvPr/>
          </p:nvCxnSpPr>
          <p:spPr>
            <a:xfrm flipV="1">
              <a:off x="4715691" y="4303700"/>
              <a:ext cx="509245" cy="364749"/>
            </a:xfrm>
            <a:prstGeom prst="bentConnector3">
              <a:avLst/>
            </a:prstGeom>
            <a:ln w="3810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Rectangle 50"/>
          <p:cNvSpPr/>
          <p:nvPr/>
        </p:nvSpPr>
        <p:spPr>
          <a:xfrm>
            <a:off x="301574" y="1176972"/>
            <a:ext cx="271269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This displays the details of the </a:t>
            </a:r>
            <a:r>
              <a:rPr lang="en-US" sz="2800" dirty="0" smtClean="0">
                <a:solidFill>
                  <a:srgbClr val="FF0000"/>
                </a:solidFill>
              </a:rPr>
              <a:t>structure </a:t>
            </a:r>
            <a:r>
              <a:rPr lang="en-US" sz="2800" dirty="0">
                <a:solidFill>
                  <a:srgbClr val="FF0000"/>
                </a:solidFill>
              </a:rPr>
              <a:t>information.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80259" y="3377653"/>
            <a:ext cx="32527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This displays the responses entered by the Enumerator.</a:t>
            </a:r>
          </a:p>
        </p:txBody>
      </p:sp>
      <p:sp>
        <p:nvSpPr>
          <p:cNvPr id="53" name="Rectangle 52"/>
          <p:cNvSpPr/>
          <p:nvPr/>
        </p:nvSpPr>
        <p:spPr>
          <a:xfrm rot="10800000" flipH="1" flipV="1">
            <a:off x="8651114" y="3789232"/>
            <a:ext cx="354088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This displays the responses entered by the Supervisor.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8FDDC8F1-B076-4CAE-9282-3DDA289439E7}"/>
              </a:ext>
            </a:extLst>
          </p:cNvPr>
          <p:cNvSpPr txBox="1"/>
          <p:nvPr/>
        </p:nvSpPr>
        <p:spPr>
          <a:xfrm>
            <a:off x="115964" y="-582"/>
            <a:ext cx="11999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Conducting Listing</a:t>
            </a:r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Re-Interview using CAPI (11/12)</a:t>
            </a:r>
            <a:endParaRPr lang="x-none" sz="3600" b="1" dirty="0">
              <a:solidFill>
                <a:srgbClr val="382873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951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6" grpId="0" animBg="1"/>
      <p:bldP spid="51" grpId="0"/>
      <p:bldP spid="52" grpId="0"/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306407" y="636112"/>
            <a:ext cx="5697339" cy="5389186"/>
            <a:chOff x="3657913" y="446455"/>
            <a:chExt cx="3162300" cy="5300092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913" y="446455"/>
              <a:ext cx="3162300" cy="530009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9310" y="1003192"/>
              <a:ext cx="2759505" cy="4134407"/>
            </a:xfrm>
            <a:prstGeom prst="rect">
              <a:avLst/>
            </a:prstGeom>
          </p:spPr>
        </p:pic>
      </p:grpSp>
      <p:sp>
        <p:nvSpPr>
          <p:cNvPr id="46" name="Rectangle 45"/>
          <p:cNvSpPr/>
          <p:nvPr/>
        </p:nvSpPr>
        <p:spPr>
          <a:xfrm>
            <a:off x="669253" y="3518374"/>
            <a:ext cx="4971646" cy="9416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669253" y="2511189"/>
            <a:ext cx="5780923" cy="982639"/>
            <a:chOff x="2979208" y="3842559"/>
            <a:chExt cx="5780923" cy="1369520"/>
          </a:xfrm>
        </p:grpSpPr>
        <p:sp>
          <p:nvSpPr>
            <p:cNvPr id="49" name="Rectangle 48"/>
            <p:cNvSpPr/>
            <p:nvPr/>
          </p:nvSpPr>
          <p:spPr>
            <a:xfrm>
              <a:off x="2979208" y="3842559"/>
              <a:ext cx="4971646" cy="136952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0" name="Elbow Connector 49"/>
            <p:cNvCxnSpPr/>
            <p:nvPr/>
          </p:nvCxnSpPr>
          <p:spPr>
            <a:xfrm flipV="1">
              <a:off x="7985879" y="4032769"/>
              <a:ext cx="774252" cy="655936"/>
            </a:xfrm>
            <a:prstGeom prst="bentConnector3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Rectangle 51"/>
          <p:cNvSpPr/>
          <p:nvPr/>
        </p:nvSpPr>
        <p:spPr>
          <a:xfrm>
            <a:off x="6182436" y="3220710"/>
            <a:ext cx="5718412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/>
              <a:t>There is a mismatch in the responses between the Enumerator and the Supervisor. This should be resolved.</a:t>
            </a:r>
          </a:p>
        </p:txBody>
      </p:sp>
      <p:sp>
        <p:nvSpPr>
          <p:cNvPr id="53" name="Rectangle 52"/>
          <p:cNvSpPr/>
          <p:nvPr/>
        </p:nvSpPr>
        <p:spPr>
          <a:xfrm rot="10800000" flipH="1" flipV="1">
            <a:off x="6450176" y="1064308"/>
            <a:ext cx="5450672" cy="20621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/>
              <a:t>There is a mismatch in the responses between the Enumerator and the Supervisor. This should be resolved.</a:t>
            </a:r>
          </a:p>
        </p:txBody>
      </p:sp>
      <p:cxnSp>
        <p:nvCxnSpPr>
          <p:cNvPr id="7" name="Straight Arrow Connector 6"/>
          <p:cNvCxnSpPr>
            <a:stCxn id="46" idx="3"/>
          </p:cNvCxnSpPr>
          <p:nvPr/>
        </p:nvCxnSpPr>
        <p:spPr>
          <a:xfrm>
            <a:off x="5640899" y="3989222"/>
            <a:ext cx="541537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657877" y="4516938"/>
            <a:ext cx="4971646" cy="85499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5684115" y="4960488"/>
            <a:ext cx="541537" cy="0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225652" y="4643167"/>
            <a:ext cx="5631980" cy="9541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/>
              <a:t>This shows that both Enumerator and Supervisor had the same response.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FDDC8F1-B076-4CAE-9282-3DDA289439E7}"/>
              </a:ext>
            </a:extLst>
          </p:cNvPr>
          <p:cNvSpPr txBox="1"/>
          <p:nvPr/>
        </p:nvSpPr>
        <p:spPr>
          <a:xfrm>
            <a:off x="115964" y="-23442"/>
            <a:ext cx="119998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Conducting Listing</a:t>
            </a:r>
            <a:r>
              <a:rPr lang="en-US" sz="3600" b="1" dirty="0">
                <a:solidFill>
                  <a:srgbClr val="382873"/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 Re-Interview using CAPI (12/12)</a:t>
            </a:r>
            <a:endParaRPr lang="x-none" sz="3600" b="1" dirty="0">
              <a:solidFill>
                <a:srgbClr val="382873"/>
              </a:solidFill>
              <a:latin typeface="Cambria" panose="02040503050406030204" pitchFamily="18" charset="0"/>
              <a:ea typeface="Cambria" panose="02040503050406030204" pitchFamily="18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0329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2" grpId="0" animBg="1"/>
      <p:bldP spid="53" grpId="0" animBg="1"/>
      <p:bldP spid="5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5E2364-AFB9-4971-9CE5-2E7907FEF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22573"/>
          </a:xfrm>
        </p:spPr>
        <p:txBody>
          <a:bodyPr>
            <a:normAutofit/>
          </a:bodyPr>
          <a:lstStyle/>
          <a:p>
            <a:r>
              <a:rPr lang="en-US" dirty="0"/>
              <a:t>How PHC 1A </a:t>
            </a:r>
            <a:r>
              <a:rPr lang="en-US" dirty="0" smtClean="0"/>
              <a:t>Re-interview </a:t>
            </a:r>
            <a:r>
              <a:rPr lang="en-US" dirty="0"/>
              <a:t>should be </a:t>
            </a:r>
            <a:r>
              <a:rPr lang="en-US" dirty="0" smtClean="0"/>
              <a:t>conducted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9C18162-9DD5-4401-A0AC-71D9D463C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328" y="723014"/>
            <a:ext cx="11926152" cy="53188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</a:rPr>
              <a:t>The </a:t>
            </a:r>
            <a:r>
              <a:rPr lang="en-US" sz="3200" dirty="0">
                <a:latin typeface="Times New Roman" panose="02020603050405020304" pitchFamily="18" charset="0"/>
              </a:rPr>
              <a:t>supervisor is expected to conduct two (2) re-interviews per EA in each of the EAs under </a:t>
            </a:r>
            <a:r>
              <a:rPr lang="en-US" sz="3200" dirty="0" smtClean="0">
                <a:latin typeface="Times New Roman" panose="02020603050405020304" pitchFamily="18" charset="0"/>
              </a:rPr>
              <a:t>him/her</a:t>
            </a:r>
            <a:endParaRPr lang="en-US" sz="3200" dirty="0">
              <a:latin typeface="Times New Roman" panose="02020603050405020304" pitchFamily="18" charset="0"/>
            </a:endParaRPr>
          </a:p>
          <a:p>
            <a:pPr marL="640080" lvl="1" indent="-182880"/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(2) sets of re-interviews 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during the Enumeration phase.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e-interviews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be carried out in one selected household in each EA within the first three (3) days of fieldwork </a:t>
            </a:r>
            <a:endParaRPr lang="en-GB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Re-interviews should be carried out in 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another selected household in </a:t>
            </a:r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EA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the second set within the 8</a:t>
            </a:r>
            <a:r>
              <a:rPr lang="en-GB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9</a:t>
            </a:r>
            <a:r>
              <a:rPr lang="en-GB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10</a:t>
            </a:r>
            <a:r>
              <a:rPr lang="en-GB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day of the main 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enumeration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Note: </a:t>
            </a:r>
            <a:r>
              <a:rPr lang="en-GB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Type 1 and Type 2 EAs, re-interviews are expected </a:t>
            </a:r>
            <a:r>
              <a:rPr lang="en-GB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take place in the first two days of fieldwork, while for Type 3 EAs re-interviews should not go beyond the third day of </a:t>
            </a:r>
            <a:r>
              <a:rPr lang="en-GB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fieldwork</a:t>
            </a:r>
            <a:endParaRPr lang="en-GB" sz="3200" dirty="0">
              <a:latin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4B4A23C-8698-4A09-91EE-522AA2B77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843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3BAA12-724D-4C3C-87B4-8CE2CC3E6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59220"/>
          </a:xfrm>
        </p:spPr>
        <p:txBody>
          <a:bodyPr>
            <a:normAutofit/>
          </a:bodyPr>
          <a:lstStyle/>
          <a:p>
            <a:pPr marL="0" marR="0" indent="-1270">
              <a:spcBef>
                <a:spcPts val="600"/>
              </a:spcBef>
              <a:spcAft>
                <a:spcPts val="0"/>
              </a:spcAft>
            </a:pPr>
            <a:r>
              <a:rPr lang="en-US" sz="4000" dirty="0"/>
              <a:t>Steps in conducting  </a:t>
            </a:r>
            <a:r>
              <a:rPr lang="en-US" sz="4000" dirty="0" smtClean="0"/>
              <a:t>PHC 1A </a:t>
            </a:r>
            <a:r>
              <a:rPr lang="en-US" sz="4000" dirty="0"/>
              <a:t>Re-interview (1/2)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643685E-A3A5-44DD-AE8C-E81D6C0E0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D9DC805-E3EF-4FC4-BD34-DAE91F875EE5}"/>
              </a:ext>
            </a:extLst>
          </p:cNvPr>
          <p:cNvSpPr txBox="1"/>
          <p:nvPr/>
        </p:nvSpPr>
        <p:spPr>
          <a:xfrm>
            <a:off x="168347" y="946300"/>
            <a:ext cx="11855303" cy="5155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/>
              <a:t>Select the “Data Collection” option from the </a:t>
            </a:r>
            <a:r>
              <a:rPr lang="en-US" sz="3200" dirty="0" smtClean="0"/>
              <a:t>Supervisor’s </a:t>
            </a:r>
            <a:r>
              <a:rPr lang="en-US" sz="3200" dirty="0"/>
              <a:t>menu.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Select the </a:t>
            </a:r>
            <a:r>
              <a:rPr lang="en-US" sz="3200" dirty="0" smtClean="0"/>
              <a:t>“PHC 1A” </a:t>
            </a:r>
            <a:r>
              <a:rPr lang="en-US" sz="3200" dirty="0"/>
              <a:t>option from the sub-menu.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From the list of EAs, select an EA to start the </a:t>
            </a:r>
            <a:r>
              <a:rPr lang="en-US" sz="3200" dirty="0" smtClean="0"/>
              <a:t>PHC 1A </a:t>
            </a:r>
            <a:r>
              <a:rPr lang="en-US" sz="3200" dirty="0"/>
              <a:t>re-interview.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CAPI </a:t>
            </a:r>
            <a:r>
              <a:rPr lang="x-none" sz="3200" dirty="0"/>
              <a:t>randomly</a:t>
            </a:r>
            <a:r>
              <a:rPr lang="en-US" sz="3200" dirty="0"/>
              <a:t> </a:t>
            </a:r>
            <a:r>
              <a:rPr lang="x-none" sz="3200" dirty="0"/>
              <a:t>select</a:t>
            </a:r>
            <a:r>
              <a:rPr lang="en-US" sz="3200" dirty="0"/>
              <a:t>s </a:t>
            </a:r>
            <a:r>
              <a:rPr lang="en-US" sz="3200" dirty="0" smtClean="0"/>
              <a:t>two (2) households </a:t>
            </a:r>
            <a:r>
              <a:rPr lang="en-US" sz="3200" dirty="0"/>
              <a:t>from the pool of listed </a:t>
            </a:r>
            <a:r>
              <a:rPr lang="en-US" sz="3200" dirty="0" smtClean="0"/>
              <a:t>households </a:t>
            </a:r>
            <a:r>
              <a:rPr lang="en-US" sz="3200" dirty="0"/>
              <a:t>in the EA for re-interview by the </a:t>
            </a:r>
            <a:r>
              <a:rPr lang="en-US" sz="3200" dirty="0" smtClean="0"/>
              <a:t>Supervisor</a:t>
            </a:r>
            <a:r>
              <a:rPr lang="en-US" sz="3200" dirty="0"/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  <a:p>
            <a:pPr lvl="1"/>
            <a:r>
              <a:rPr lang="en-US" sz="3200" b="1" dirty="0"/>
              <a:t>NOTE: </a:t>
            </a:r>
            <a:r>
              <a:rPr lang="en-US" sz="3200" dirty="0"/>
              <a:t>The </a:t>
            </a:r>
            <a:r>
              <a:rPr lang="en-US" sz="3200" dirty="0" smtClean="0"/>
              <a:t>Supervisor </a:t>
            </a:r>
            <a:r>
              <a:rPr lang="en-US" sz="3200" dirty="0"/>
              <a:t>is expected to </a:t>
            </a:r>
            <a:r>
              <a:rPr lang="en-US" sz="3200" dirty="0" smtClean="0"/>
              <a:t>re-interview only one (1) randomly </a:t>
            </a:r>
            <a:r>
              <a:rPr lang="en-US" sz="3200" dirty="0"/>
              <a:t>selected </a:t>
            </a:r>
            <a:r>
              <a:rPr lang="en-US" sz="3200" dirty="0" smtClean="0"/>
              <a:t>household </a:t>
            </a:r>
            <a:r>
              <a:rPr lang="en-US" sz="3200" dirty="0"/>
              <a:t>for the </a:t>
            </a:r>
            <a:r>
              <a:rPr lang="en-US" sz="3200" dirty="0" smtClean="0"/>
              <a:t>PHC 1A during </a:t>
            </a:r>
            <a:r>
              <a:rPr lang="en-US" sz="3200" dirty="0"/>
              <a:t>each of the two (2) </a:t>
            </a:r>
            <a:r>
              <a:rPr lang="en-US" sz="3200" dirty="0" smtClean="0"/>
              <a:t>sets of enumeration interviews.</a:t>
            </a:r>
            <a:endParaRPr lang="en-US" sz="3200" b="1" dirty="0"/>
          </a:p>
          <a:p>
            <a:pPr marL="742950" marR="0" lvl="0" indent="-742950" algn="just">
              <a:spcBef>
                <a:spcPts val="600"/>
              </a:spcBef>
              <a:spcAft>
                <a:spcPts val="0"/>
              </a:spcAft>
              <a:buFont typeface="+mj-lt"/>
              <a:buAutoNum type="arabicPeriod" startAt="3"/>
            </a:pPr>
            <a:endParaRPr lang="en-US" sz="36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30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3BAA12-724D-4C3C-87B4-8CE2CC3E6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59220"/>
          </a:xfrm>
        </p:spPr>
        <p:txBody>
          <a:bodyPr>
            <a:normAutofit/>
          </a:bodyPr>
          <a:lstStyle/>
          <a:p>
            <a:pPr marL="0" marR="0" indent="-1270">
              <a:spcBef>
                <a:spcPts val="600"/>
              </a:spcBef>
              <a:spcAft>
                <a:spcPts val="0"/>
              </a:spcAft>
            </a:pPr>
            <a:r>
              <a:rPr lang="en-US" sz="4000" dirty="0"/>
              <a:t>Steps in conducting  </a:t>
            </a:r>
            <a:r>
              <a:rPr lang="en-US" sz="4000" dirty="0" smtClean="0"/>
              <a:t>PHC 1A </a:t>
            </a:r>
            <a:r>
              <a:rPr lang="en-US" sz="4000" dirty="0"/>
              <a:t>Re-interview (2/2)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643685E-A3A5-44DD-AE8C-E81D6C0E0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D9DC805-E3EF-4FC4-BD34-DAE91F875EE5}"/>
              </a:ext>
            </a:extLst>
          </p:cNvPr>
          <p:cNvSpPr txBox="1"/>
          <p:nvPr/>
        </p:nvSpPr>
        <p:spPr>
          <a:xfrm>
            <a:off x="273465" y="739167"/>
            <a:ext cx="11750185" cy="5155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 startAt="5"/>
            </a:pPr>
            <a:r>
              <a:rPr lang="x-none" sz="3200" dirty="0"/>
              <a:t>Visit the select</a:t>
            </a:r>
            <a:r>
              <a:rPr lang="en-US" sz="3200" dirty="0"/>
              <a:t>ed</a:t>
            </a:r>
            <a:r>
              <a:rPr lang="x-none" sz="3200" dirty="0"/>
              <a:t> structure for </a:t>
            </a:r>
            <a:r>
              <a:rPr lang="en-US" sz="3200" dirty="0"/>
              <a:t>the </a:t>
            </a:r>
            <a:r>
              <a:rPr lang="x-none" sz="3200" dirty="0" smtClean="0"/>
              <a:t>re-interview</a:t>
            </a:r>
            <a:r>
              <a:rPr lang="en-US" sz="3200" dirty="0"/>
              <a:t>.</a:t>
            </a:r>
            <a:endParaRPr lang="en-US" sz="3200" dirty="0"/>
          </a:p>
          <a:p>
            <a:pPr marL="742950" indent="-742950">
              <a:buFont typeface="+mj-lt"/>
              <a:buAutoNum type="arabicPeriod" startAt="5"/>
            </a:pPr>
            <a:r>
              <a:rPr lang="en-US" sz="3200" dirty="0"/>
              <a:t>View the</a:t>
            </a:r>
            <a:r>
              <a:rPr lang="x-none" sz="3200" dirty="0"/>
              <a:t> report</a:t>
            </a:r>
            <a:r>
              <a:rPr lang="en-US" sz="3200" dirty="0"/>
              <a:t> generated at</a:t>
            </a:r>
            <a:r>
              <a:rPr lang="x-none" sz="3200" dirty="0"/>
              <a:t> the </a:t>
            </a:r>
            <a:r>
              <a:rPr lang="en-US" sz="3200" dirty="0"/>
              <a:t>end of the </a:t>
            </a:r>
            <a:r>
              <a:rPr lang="x-none" sz="3200" dirty="0"/>
              <a:t>re</a:t>
            </a:r>
            <a:r>
              <a:rPr lang="en-US" sz="3200" dirty="0"/>
              <a:t>-</a:t>
            </a:r>
            <a:r>
              <a:rPr lang="x-none" sz="3200" dirty="0" smtClean="0"/>
              <a:t>interview</a:t>
            </a:r>
            <a:r>
              <a:rPr lang="en-US" sz="3200" dirty="0" smtClean="0"/>
              <a:t>.</a:t>
            </a:r>
            <a:endParaRPr lang="en-US" sz="3200" dirty="0"/>
          </a:p>
          <a:p>
            <a:pPr marL="742950" indent="-742950">
              <a:buFont typeface="+mj-lt"/>
              <a:buAutoNum type="arabicPeriod" startAt="5"/>
            </a:pPr>
            <a:r>
              <a:rPr lang="x-none" sz="3200" dirty="0"/>
              <a:t>Use the report to compare with the results from the ones </a:t>
            </a:r>
            <a:r>
              <a:rPr lang="en-US" sz="3200" dirty="0"/>
              <a:t>	completed  by the </a:t>
            </a:r>
            <a:r>
              <a:rPr lang="en-US" sz="3200" dirty="0"/>
              <a:t>E</a:t>
            </a:r>
            <a:r>
              <a:rPr lang="x-none" sz="3200" dirty="0" smtClean="0"/>
              <a:t>numerat</a:t>
            </a:r>
            <a:r>
              <a:rPr lang="en-US" sz="3200" dirty="0" smtClean="0"/>
              <a:t>or.</a:t>
            </a:r>
            <a:endParaRPr lang="en-US" sz="3200" dirty="0"/>
          </a:p>
          <a:p>
            <a:pPr marL="742950" indent="-742950">
              <a:buFont typeface="+mj-lt"/>
              <a:buAutoNum type="arabicPeriod" startAt="5"/>
            </a:pPr>
            <a:r>
              <a:rPr lang="x-none" sz="3200" dirty="0"/>
              <a:t>Make a determination on the next line of action based on the </a:t>
            </a:r>
            <a:r>
              <a:rPr lang="en-US" sz="3200" dirty="0"/>
              <a:t>	</a:t>
            </a:r>
            <a:r>
              <a:rPr lang="x-none" sz="3200" dirty="0"/>
              <a:t>results from the comparison</a:t>
            </a:r>
            <a:r>
              <a:rPr lang="en-US" sz="3200" dirty="0"/>
              <a:t>. </a:t>
            </a:r>
          </a:p>
          <a:p>
            <a:pPr marL="742950" indent="-742950">
              <a:buFont typeface="+mj-lt"/>
              <a:buAutoNum type="arabicPeriod" startAt="5"/>
            </a:pPr>
            <a:r>
              <a:rPr lang="en-GB" sz="3200" dirty="0"/>
              <a:t>Where there is a mismatch, the supervisor should ensure the 	matter is </a:t>
            </a:r>
            <a:r>
              <a:rPr lang="en-GB" sz="3200" dirty="0" smtClean="0"/>
              <a:t>resolved </a:t>
            </a:r>
            <a:r>
              <a:rPr lang="en-GB" sz="3200" dirty="0"/>
              <a:t>or </a:t>
            </a:r>
            <a:r>
              <a:rPr lang="en-GB" sz="3200" dirty="0" smtClean="0"/>
              <a:t>referred </a:t>
            </a:r>
            <a:r>
              <a:rPr lang="en-GB" sz="3200" dirty="0"/>
              <a:t>to the District Field Supervisor (DFS).</a:t>
            </a:r>
          </a:p>
          <a:p>
            <a:pPr marL="742950" marR="0" lvl="0" indent="-742950" algn="just">
              <a:spcBef>
                <a:spcPts val="600"/>
              </a:spcBef>
              <a:spcAft>
                <a:spcPts val="0"/>
              </a:spcAft>
              <a:buFont typeface="+mj-lt"/>
              <a:buAutoNum type="arabicPeriod" startAt="3"/>
            </a:pPr>
            <a:endParaRPr lang="en-US" sz="36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9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08659"/>
          </a:xfrm>
        </p:spPr>
        <p:txBody>
          <a:bodyPr>
            <a:normAutofit/>
          </a:bodyPr>
          <a:lstStyle/>
          <a:p>
            <a:r>
              <a:rPr lang="en-US" dirty="0"/>
              <a:t>Conducting PHC 1A Re-Interview using CAPI (1/4)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A190AB-29E8-47F3-AD13-CBC33833E9BF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7EA7E41B-8B5A-4BFF-A780-511AF6A6DCDB}"/>
              </a:ext>
            </a:extLst>
          </p:cNvPr>
          <p:cNvGrpSpPr/>
          <p:nvPr/>
        </p:nvGrpSpPr>
        <p:grpSpPr>
          <a:xfrm>
            <a:off x="388877" y="967039"/>
            <a:ext cx="3699642" cy="4974874"/>
            <a:chOff x="388877" y="967039"/>
            <a:chExt cx="3699642" cy="4974874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0E8F65E0-4CF7-438D-80E8-DFB330E73E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960" y="1442719"/>
              <a:ext cx="3312160" cy="4165601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A0BA6309-2C98-432F-9E0D-0AE9BEE7A3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877" y="967039"/>
              <a:ext cx="3699642" cy="4974874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74D374BB-7AD8-4B77-A688-EC749D2DD8D9}"/>
              </a:ext>
            </a:extLst>
          </p:cNvPr>
          <p:cNvGrpSpPr/>
          <p:nvPr/>
        </p:nvGrpSpPr>
        <p:grpSpPr>
          <a:xfrm>
            <a:off x="4240918" y="967039"/>
            <a:ext cx="3699642" cy="4974874"/>
            <a:chOff x="4240918" y="967039"/>
            <a:chExt cx="3699642" cy="4974874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xmlns="" id="{A4528773-766E-4264-AC66-57EC38B3D5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3776" y="1442719"/>
              <a:ext cx="3327991" cy="404368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xmlns="" id="{307ACC20-67C7-43C3-AD79-8284207F9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0918" y="967039"/>
              <a:ext cx="3699642" cy="4974874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361B20F8-154A-4F6F-85FF-BD6329D77ED2}"/>
              </a:ext>
            </a:extLst>
          </p:cNvPr>
          <p:cNvGrpSpPr/>
          <p:nvPr/>
        </p:nvGrpSpPr>
        <p:grpSpPr>
          <a:xfrm>
            <a:off x="8092959" y="967039"/>
            <a:ext cx="3699642" cy="4974874"/>
            <a:chOff x="8092959" y="967039"/>
            <a:chExt cx="3699642" cy="4974874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xmlns="" id="{89B0C6A2-6AE9-4CED-ABA2-589B11710FA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1498" y="1468194"/>
              <a:ext cx="3361542" cy="3972563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xmlns="" id="{706BBD77-0C4F-44C1-8F39-E227A4855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2959" y="967039"/>
              <a:ext cx="3699642" cy="4974874"/>
            </a:xfrm>
            <a:prstGeom prst="rect">
              <a:avLst/>
            </a:prstGeom>
          </p:spPr>
        </p:pic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1DB4DA9A-99C3-448B-B923-AE6135E29699}"/>
              </a:ext>
            </a:extLst>
          </p:cNvPr>
          <p:cNvSpPr/>
          <p:nvPr/>
        </p:nvSpPr>
        <p:spPr>
          <a:xfrm>
            <a:off x="743076" y="2161957"/>
            <a:ext cx="2840096" cy="2091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94FCFEC9-E8B1-4D68-BE96-6D5064E1BE19}"/>
              </a:ext>
            </a:extLst>
          </p:cNvPr>
          <p:cNvSpPr/>
          <p:nvPr/>
        </p:nvSpPr>
        <p:spPr>
          <a:xfrm>
            <a:off x="4659408" y="2665228"/>
            <a:ext cx="2708956" cy="2374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ADF6A0FD-EE28-405A-8398-8E41ADC94F93}"/>
              </a:ext>
            </a:extLst>
          </p:cNvPr>
          <p:cNvSpPr/>
          <p:nvPr/>
        </p:nvSpPr>
        <p:spPr>
          <a:xfrm>
            <a:off x="8480049" y="2179669"/>
            <a:ext cx="2708956" cy="2374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4027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62925"/>
          </a:xfrm>
        </p:spPr>
        <p:txBody>
          <a:bodyPr>
            <a:normAutofit/>
          </a:bodyPr>
          <a:lstStyle/>
          <a:p>
            <a:r>
              <a:rPr lang="en-US" dirty="0"/>
              <a:t>Conducting PHC 1A Re-Interview using CAPI (2/4)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A190AB-29E8-47F3-AD13-CBC33833E9BF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0F2C9FB5-F9FE-48A4-9367-042180390404}"/>
              </a:ext>
            </a:extLst>
          </p:cNvPr>
          <p:cNvGrpSpPr/>
          <p:nvPr/>
        </p:nvGrpSpPr>
        <p:grpSpPr>
          <a:xfrm>
            <a:off x="388877" y="967039"/>
            <a:ext cx="3699642" cy="4974874"/>
            <a:chOff x="388877" y="967039"/>
            <a:chExt cx="3699642" cy="497487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9ACA8595-28EB-44D2-8806-64A1066986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619" y="1477925"/>
              <a:ext cx="3298530" cy="415733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A0BA6309-2C98-432F-9E0D-0AE9BEE7A3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877" y="967039"/>
              <a:ext cx="3699642" cy="4974874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5137D042-A047-4ECF-87C2-7164E5DFDFF2}"/>
              </a:ext>
            </a:extLst>
          </p:cNvPr>
          <p:cNvGrpSpPr/>
          <p:nvPr/>
        </p:nvGrpSpPr>
        <p:grpSpPr>
          <a:xfrm>
            <a:off x="4240918" y="967039"/>
            <a:ext cx="3699642" cy="4974874"/>
            <a:chOff x="4240918" y="967039"/>
            <a:chExt cx="3699642" cy="497487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680BB0DE-9995-46A4-ABA4-9C130A047C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4409" y="1477925"/>
              <a:ext cx="3285461" cy="397657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xmlns="" id="{307ACC20-67C7-43C3-AD79-8284207F9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0918" y="967039"/>
              <a:ext cx="3699642" cy="4974874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35DE7362-2EB6-4A72-BA4E-242A50940064}"/>
              </a:ext>
            </a:extLst>
          </p:cNvPr>
          <p:cNvGrpSpPr/>
          <p:nvPr/>
        </p:nvGrpSpPr>
        <p:grpSpPr>
          <a:xfrm>
            <a:off x="8092959" y="967039"/>
            <a:ext cx="3699642" cy="4974874"/>
            <a:chOff x="8092959" y="967039"/>
            <a:chExt cx="3699642" cy="4974874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xmlns="" id="{706BBD77-0C4F-44C1-8F39-E227A4855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2959" y="967039"/>
              <a:ext cx="3699642" cy="497487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xmlns="" id="{6D7B39C5-4C77-48B5-9319-CAF30F5861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9971" y="1350335"/>
              <a:ext cx="3305618" cy="4104168"/>
            </a:xfrm>
            <a:prstGeom prst="rect">
              <a:avLst/>
            </a:prstGeom>
          </p:spPr>
        </p:pic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996C7F47-FBF3-4282-B0AD-32B89218C0D9}"/>
              </a:ext>
            </a:extLst>
          </p:cNvPr>
          <p:cNvSpPr/>
          <p:nvPr/>
        </p:nvSpPr>
        <p:spPr>
          <a:xfrm>
            <a:off x="778524" y="2208028"/>
            <a:ext cx="2708956" cy="2374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9603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0BA6309-2C98-432F-9E0D-0AE9BEE7A3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77" y="967039"/>
            <a:ext cx="3699642" cy="49748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4380"/>
          </a:xfrm>
        </p:spPr>
        <p:txBody>
          <a:bodyPr>
            <a:normAutofit/>
          </a:bodyPr>
          <a:lstStyle/>
          <a:p>
            <a:r>
              <a:rPr lang="en-US" dirty="0"/>
              <a:t>Conducting PHC 1A Re-Interview using CAPI (3/4)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A190AB-29E8-47F3-AD13-CBC33833E9BF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07ACC20-67C7-43C3-AD79-8284207F9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918" y="967039"/>
            <a:ext cx="3699642" cy="497487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706BBD77-0C4F-44C1-8F39-E227A4855C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959" y="967039"/>
            <a:ext cx="3699642" cy="49748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5E969C2-F413-4B0A-B5DD-DEFF4E67C7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87" y="1344794"/>
            <a:ext cx="3298529" cy="40884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2F66B6C3-E22A-45E4-B43A-EA5D74FEAF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87" y="1344794"/>
            <a:ext cx="3298529" cy="40884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AF939BE-72D4-4862-9D16-A894A74A1B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042" y="1424762"/>
            <a:ext cx="3306726" cy="40084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A479DDE0-0678-4AA4-978F-4FE1C35995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959" y="1355426"/>
            <a:ext cx="3297421" cy="408844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6FCFF198-41EE-4F13-9AFA-2C9BEDACDF12}"/>
              </a:ext>
            </a:extLst>
          </p:cNvPr>
          <p:cNvSpPr/>
          <p:nvPr/>
        </p:nvSpPr>
        <p:spPr>
          <a:xfrm>
            <a:off x="5587999" y="2317899"/>
            <a:ext cx="1874884" cy="2445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6B605E5B-3D93-4CCF-8730-DE27F8DE9232}"/>
              </a:ext>
            </a:extLst>
          </p:cNvPr>
          <p:cNvSpPr/>
          <p:nvPr/>
        </p:nvSpPr>
        <p:spPr>
          <a:xfrm>
            <a:off x="9473609" y="4731488"/>
            <a:ext cx="1733107" cy="2445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7218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62940"/>
          </a:xfrm>
        </p:spPr>
        <p:txBody>
          <a:bodyPr>
            <a:normAutofit/>
          </a:bodyPr>
          <a:lstStyle/>
          <a:p>
            <a:r>
              <a:rPr lang="en-US" dirty="0"/>
              <a:t>Conducting PHC 1A Re-Interview using CAPI (4/4)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A190AB-29E8-47F3-AD13-CBC33833E9BF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307ACC20-67C7-43C3-AD79-8284207F9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392" y="744276"/>
            <a:ext cx="4348716" cy="52843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48CA195-5C0C-40DB-9401-CC60607961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167" y="1214373"/>
            <a:ext cx="3870252" cy="427202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5A4CCE04-7C6F-4A12-AF1F-0620E06A7DAF}"/>
              </a:ext>
            </a:extLst>
          </p:cNvPr>
          <p:cNvSpPr/>
          <p:nvPr/>
        </p:nvSpPr>
        <p:spPr>
          <a:xfrm>
            <a:off x="5534834" y="2626241"/>
            <a:ext cx="1929220" cy="223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68966180-EF32-45F1-A674-5362D81D84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540" y="1250454"/>
            <a:ext cx="3870252" cy="427202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3F26CF45-15AA-4E78-9A0B-9A335B0638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224" y="1214373"/>
            <a:ext cx="3870252" cy="4272028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D5A14EF1-9087-433F-B7E0-07C337BF23FB}"/>
              </a:ext>
            </a:extLst>
          </p:cNvPr>
          <p:cNvSpPr/>
          <p:nvPr/>
        </p:nvSpPr>
        <p:spPr>
          <a:xfrm>
            <a:off x="5513868" y="2284357"/>
            <a:ext cx="1929220" cy="223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B5A697D1-3835-4FE7-9634-EC854345F9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849" y="1250454"/>
            <a:ext cx="3870253" cy="4272029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545E35AE-2BB3-4807-92DD-0D99974A00C3}"/>
              </a:ext>
            </a:extLst>
          </p:cNvPr>
          <p:cNvSpPr/>
          <p:nvPr/>
        </p:nvSpPr>
        <p:spPr>
          <a:xfrm>
            <a:off x="5485217" y="2225752"/>
            <a:ext cx="1929220" cy="223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AFA65AFB-2CB6-498D-82AD-1338058460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164" y="1214372"/>
            <a:ext cx="3870253" cy="427202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550C42F3-4934-459E-9E1C-A0B1D55BC2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164" y="1214372"/>
            <a:ext cx="3870252" cy="4272028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A7DFB5FC-5F1F-460D-B77E-C7F9F792BC04}"/>
              </a:ext>
            </a:extLst>
          </p:cNvPr>
          <p:cNvSpPr/>
          <p:nvPr/>
        </p:nvSpPr>
        <p:spPr>
          <a:xfrm>
            <a:off x="5506481" y="3884429"/>
            <a:ext cx="1929220" cy="223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3B56DB8A-3073-4B2A-B488-E90EEDEA8D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186" y="1250453"/>
            <a:ext cx="3870252" cy="427202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86CF8354-A3F3-4DFE-85BB-F961EB97DD0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163" y="1250450"/>
            <a:ext cx="3886193" cy="423594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ADDFBA95-8159-449A-AA7B-455219DF74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104" y="1214372"/>
            <a:ext cx="3870252" cy="4235949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E2AF91F1-911C-4F64-BCAF-694AC582FCA2}"/>
              </a:ext>
            </a:extLst>
          </p:cNvPr>
          <p:cNvSpPr/>
          <p:nvPr/>
        </p:nvSpPr>
        <p:spPr>
          <a:xfrm>
            <a:off x="5538372" y="2523460"/>
            <a:ext cx="1929220" cy="2426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69D6538B-9471-4D73-9DA8-8510A1DA299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283" y="1214372"/>
            <a:ext cx="3886193" cy="423594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EA581ED8-71B0-4E8B-83F0-9CEE5F1E866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283" y="1214372"/>
            <a:ext cx="3870252" cy="4235949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xmlns="" id="{55B8E39A-EA0B-4EAB-873D-465E8262CE6C}"/>
              </a:ext>
            </a:extLst>
          </p:cNvPr>
          <p:cNvSpPr/>
          <p:nvPr/>
        </p:nvSpPr>
        <p:spPr>
          <a:xfrm>
            <a:off x="5485207" y="3466214"/>
            <a:ext cx="1929220" cy="2480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C27DC131-2A0A-4C5D-9305-AEF3C19DA42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684" y="1178288"/>
            <a:ext cx="3923389" cy="423594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4A34DA28-75AC-4CDD-9700-96F0A60349E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682" y="1178287"/>
            <a:ext cx="3936673" cy="4290074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21B87250-20E5-4EAF-8267-EFB8A998959E}"/>
              </a:ext>
            </a:extLst>
          </p:cNvPr>
          <p:cNvSpPr/>
          <p:nvPr/>
        </p:nvSpPr>
        <p:spPr>
          <a:xfrm>
            <a:off x="5495821" y="2618896"/>
            <a:ext cx="1929220" cy="2551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E35972DA-B5C6-45EE-92EA-6A207E5BED3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400" y="1178286"/>
            <a:ext cx="3936673" cy="43441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E2341B6-A4AF-4556-B546-1C33CBE65F9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040400" y="1178286"/>
            <a:ext cx="3928701" cy="43441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1547B51-72FC-4C28-8687-00561CA96C0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053682" y="1178286"/>
            <a:ext cx="3915418" cy="43441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57605F72-962B-4C9E-A206-8454593F9BE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040400" y="1178286"/>
            <a:ext cx="3965874" cy="4344195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5DFA19B9-9421-4586-9052-B971FA07078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681" y="1178284"/>
            <a:ext cx="3904795" cy="4344195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xmlns="" id="{CCBED22D-E7E2-4E69-B06D-64C4CD3F0EE4}"/>
              </a:ext>
            </a:extLst>
          </p:cNvPr>
          <p:cNvSpPr/>
          <p:nvPr/>
        </p:nvSpPr>
        <p:spPr>
          <a:xfrm>
            <a:off x="5485212" y="2768008"/>
            <a:ext cx="1929220" cy="223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55" name="Picture 54">
            <a:extLst>
              <a:ext uri="{FF2B5EF4-FFF2-40B4-BE49-F238E27FC236}">
                <a16:creationId xmlns:a16="http://schemas.microsoft.com/office/drawing/2014/main" xmlns="" id="{C285BB30-FDC1-48AD-BEC2-A016C8C230B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399" y="1178282"/>
            <a:ext cx="3936673" cy="4344195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AE57CD18-84C8-4166-9241-913A9F033A28}"/>
              </a:ext>
            </a:extLst>
          </p:cNvPr>
          <p:cNvSpPr/>
          <p:nvPr/>
        </p:nvSpPr>
        <p:spPr>
          <a:xfrm>
            <a:off x="5506481" y="3607974"/>
            <a:ext cx="1929220" cy="223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CB942437-DE74-4382-9857-12F2745E510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399" y="1178282"/>
            <a:ext cx="3949956" cy="4344195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xmlns="" id="{3F89C266-E391-4C2C-8B1E-FED1FFA78987}"/>
              </a:ext>
            </a:extLst>
          </p:cNvPr>
          <p:cNvSpPr/>
          <p:nvPr/>
        </p:nvSpPr>
        <p:spPr>
          <a:xfrm>
            <a:off x="5506474" y="2763654"/>
            <a:ext cx="1929220" cy="2251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F52CF7BD-B69A-4685-B4F6-C3016533732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597" y="1178282"/>
            <a:ext cx="3931357" cy="4344195"/>
          </a:xfrm>
          <a:prstGeom prst="rect">
            <a:avLst/>
          </a:prstGeom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xmlns="" id="{4DB66CA4-9E5C-49F7-BB30-932F954A2CE7}"/>
              </a:ext>
            </a:extLst>
          </p:cNvPr>
          <p:cNvSpPr/>
          <p:nvPr/>
        </p:nvSpPr>
        <p:spPr>
          <a:xfrm>
            <a:off x="5559639" y="2417131"/>
            <a:ext cx="1929220" cy="223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315A2618-7954-4653-9751-90F5E6047C7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738" y="1178278"/>
            <a:ext cx="3952617" cy="4344199"/>
          </a:xfrm>
          <a:prstGeom prst="rect">
            <a:avLst/>
          </a:prstGeom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xmlns="" id="{F438D154-D54C-485B-AA36-0CA9C631AB7E}"/>
              </a:ext>
            </a:extLst>
          </p:cNvPr>
          <p:cNvSpPr/>
          <p:nvPr/>
        </p:nvSpPr>
        <p:spPr>
          <a:xfrm>
            <a:off x="5517107" y="2278910"/>
            <a:ext cx="1929220" cy="223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xmlns="" id="{F4E76E56-7CA0-4212-8790-C7D3F4C5C44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083" y="1178274"/>
            <a:ext cx="3949956" cy="4344195"/>
          </a:xfrm>
          <a:prstGeom prst="rect">
            <a:avLst/>
          </a:prstGeom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xmlns="" id="{CC289F02-5D10-4B67-BBC2-385998AC6924}"/>
              </a:ext>
            </a:extLst>
          </p:cNvPr>
          <p:cNvSpPr/>
          <p:nvPr/>
        </p:nvSpPr>
        <p:spPr>
          <a:xfrm>
            <a:off x="5538372" y="2278919"/>
            <a:ext cx="1929220" cy="223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AE7CC89C-EC4A-4FB8-BA86-7AAD0A46EFA3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083" y="1178274"/>
            <a:ext cx="3973871" cy="4344195"/>
          </a:xfrm>
          <a:prstGeom prst="rect">
            <a:avLst/>
          </a:prstGeom>
        </p:spPr>
      </p:pic>
      <p:sp>
        <p:nvSpPr>
          <p:cNvPr id="79" name="Rectangle 78">
            <a:extLst>
              <a:ext uri="{FF2B5EF4-FFF2-40B4-BE49-F238E27FC236}">
                <a16:creationId xmlns:a16="http://schemas.microsoft.com/office/drawing/2014/main" xmlns="" id="{3A80DC25-3DAB-4115-A227-7A05D03ED0C5}"/>
              </a:ext>
            </a:extLst>
          </p:cNvPr>
          <p:cNvSpPr/>
          <p:nvPr/>
        </p:nvSpPr>
        <p:spPr>
          <a:xfrm>
            <a:off x="5520645" y="2558914"/>
            <a:ext cx="1929220" cy="223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80" name="Picture 79">
            <a:extLst>
              <a:ext uri="{FF2B5EF4-FFF2-40B4-BE49-F238E27FC236}">
                <a16:creationId xmlns:a16="http://schemas.microsoft.com/office/drawing/2014/main" xmlns="" id="{4D2DFFB4-E10E-49DE-99D5-7E4A6C40006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681" y="1178274"/>
            <a:ext cx="3931357" cy="4344195"/>
          </a:xfrm>
          <a:prstGeom prst="rect">
            <a:avLst/>
          </a:prstGeom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xmlns="" id="{6D1F0DC6-1AB0-46E9-B5D4-EE2E9C6AC983}"/>
              </a:ext>
            </a:extLst>
          </p:cNvPr>
          <p:cNvSpPr/>
          <p:nvPr/>
        </p:nvSpPr>
        <p:spPr>
          <a:xfrm>
            <a:off x="5510012" y="2495115"/>
            <a:ext cx="1929220" cy="223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xmlns="" id="{59DBFA0F-0FD4-45D8-B97F-CB70F37032A8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083" y="1178270"/>
            <a:ext cx="3973871" cy="4344199"/>
          </a:xfrm>
          <a:prstGeom prst="rect">
            <a:avLst/>
          </a:prstGeom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xmlns="" id="{7862CC24-C11A-48C5-B8A1-003D2028F27F}"/>
              </a:ext>
            </a:extLst>
          </p:cNvPr>
          <p:cNvSpPr/>
          <p:nvPr/>
        </p:nvSpPr>
        <p:spPr>
          <a:xfrm>
            <a:off x="5510013" y="2165499"/>
            <a:ext cx="1929220" cy="223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5194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1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8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6" grpId="0" animBg="1"/>
      <p:bldP spid="27" grpId="0" animBg="1"/>
      <p:bldP spid="28" grpId="0" animBg="1"/>
      <p:bldP spid="33" grpId="0" animBg="1"/>
      <p:bldP spid="38" grpId="0" animBg="1"/>
      <p:bldP spid="44" grpId="0" animBg="1"/>
      <p:bldP spid="53" grpId="0" animBg="1"/>
      <p:bldP spid="57" grpId="0" animBg="1"/>
      <p:bldP spid="63" grpId="0" animBg="1"/>
      <p:bldP spid="68" grpId="0" animBg="1"/>
      <p:bldP spid="71" grpId="0" animBg="1"/>
      <p:bldP spid="77" grpId="0" animBg="1"/>
      <p:bldP spid="79" grpId="0" animBg="1"/>
      <p:bldP spid="81" grpId="0" animBg="1"/>
      <p:bldP spid="8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4" y="876253"/>
            <a:ext cx="11915775" cy="5143547"/>
          </a:xfrm>
        </p:spPr>
        <p:txBody>
          <a:bodyPr>
            <a:normAutofit lnSpcReduction="10000"/>
          </a:bodyPr>
          <a:lstStyle/>
          <a:p>
            <a:pPr lvl="0"/>
            <a:r>
              <a:rPr lang="en-GB" sz="3200" dirty="0">
                <a:cs typeface="Times New Roman" panose="02020603050405020304" pitchFamily="18" charset="0"/>
              </a:rPr>
              <a:t>As a measure to check for data quality, Supervisors are required to conduct </a:t>
            </a:r>
            <a:r>
              <a:rPr lang="en-GB" sz="3200" b="1" dirty="0">
                <a:cs typeface="Times New Roman" panose="02020603050405020304" pitchFamily="18" charset="0"/>
              </a:rPr>
              <a:t>Re-interviews </a:t>
            </a:r>
            <a:r>
              <a:rPr lang="en-GB" sz="3200" dirty="0">
                <a:cs typeface="Times New Roman" panose="02020603050405020304" pitchFamily="18" charset="0"/>
              </a:rPr>
              <a:t>in two phases as follows:</a:t>
            </a:r>
          </a:p>
          <a:p>
            <a:pPr marL="892175" lvl="1" indent="-434975">
              <a:buFont typeface="Courier New" panose="02070309020205020404" pitchFamily="49" charset="0"/>
              <a:buChar char="o"/>
            </a:pPr>
            <a:r>
              <a:rPr lang="en-GB" sz="3200" dirty="0">
                <a:cs typeface="Times New Roman" panose="02020603050405020304" pitchFamily="18" charset="0"/>
              </a:rPr>
              <a:t>During the </a:t>
            </a:r>
            <a:r>
              <a:rPr lang="en-GB" sz="3200" dirty="0" smtClean="0">
                <a:cs typeface="Times New Roman" panose="02020603050405020304" pitchFamily="18" charset="0"/>
              </a:rPr>
              <a:t>Listing </a:t>
            </a:r>
            <a:r>
              <a:rPr lang="en-GB" sz="3200" dirty="0">
                <a:cs typeface="Times New Roman" panose="02020603050405020304" pitchFamily="18" charset="0"/>
              </a:rPr>
              <a:t>phase, out of  the Listing Interviews that have been completed by Enumerators</a:t>
            </a:r>
          </a:p>
          <a:p>
            <a:pPr marL="892175" lvl="1" indent="-434975">
              <a:buFont typeface="Courier New" panose="02070309020205020404" pitchFamily="49" charset="0"/>
              <a:buChar char="o"/>
            </a:pPr>
            <a:r>
              <a:rPr lang="en-US" sz="3200" dirty="0">
                <a:cs typeface="Times New Roman" panose="02020603050405020304" pitchFamily="18" charset="0"/>
              </a:rPr>
              <a:t>During the enumeration phase, out of the completed interviews from the PHC1A</a:t>
            </a:r>
            <a:endParaRPr lang="en-GB" sz="3200" dirty="0">
              <a:cs typeface="Times New Roman" panose="02020603050405020304" pitchFamily="18" charset="0"/>
            </a:endParaRPr>
          </a:p>
          <a:p>
            <a:r>
              <a:rPr lang="en-GB" sz="3200" dirty="0">
                <a:cs typeface="Times New Roman" panose="02020603050405020304" pitchFamily="18" charset="0"/>
              </a:rPr>
              <a:t>This is to ensure complete coverage, consistency and accuracy of information being collected from respondents.</a:t>
            </a:r>
          </a:p>
          <a:p>
            <a:pPr marL="457200" lvl="1" indent="0">
              <a:buNone/>
            </a:pPr>
            <a:endParaRPr lang="en-GB" sz="1200" dirty="0">
              <a:cs typeface="Times New Roman" panose="02020603050405020304" pitchFamily="18" charset="0"/>
            </a:endParaRPr>
          </a:p>
          <a:p>
            <a:pPr lvl="0"/>
            <a:r>
              <a:rPr lang="en-GB" sz="3200" dirty="0">
                <a:cs typeface="Times New Roman" panose="02020603050405020304" pitchFamily="18" charset="0"/>
              </a:rPr>
              <a:t>The report from re-interviews  are used to prompt an enumerator on the quality of his/her data and for rectifying before the end of each phase.</a:t>
            </a:r>
            <a:endParaRPr lang="en-US" sz="3200" dirty="0"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en-US" sz="3200" dirty="0"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en-US" sz="3200" dirty="0"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en-US" sz="3200" dirty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581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3BAA12-724D-4C3C-87B4-8CE2CC3E6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221309"/>
            <a:ext cx="12192000" cy="733646"/>
          </a:xfrm>
        </p:spPr>
        <p:txBody>
          <a:bodyPr>
            <a:normAutofit/>
          </a:bodyPr>
          <a:lstStyle/>
          <a:p>
            <a:pPr marL="0" marR="0" indent="-1270">
              <a:spcBef>
                <a:spcPts val="600"/>
              </a:spcBef>
              <a:spcAft>
                <a:spcPts val="0"/>
              </a:spcAft>
            </a:pPr>
            <a:r>
              <a:rPr lang="en-GB" dirty="0">
                <a:solidFill>
                  <a:schemeClr val="tx1"/>
                </a:solidFill>
              </a:rPr>
              <a:t>What to do after a Re-interview (1/2)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643685E-A3A5-44DD-AE8C-E81D6C0E0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D9DC805-E3EF-4FC4-BD34-DAE91F875EE5}"/>
              </a:ext>
            </a:extLst>
          </p:cNvPr>
          <p:cNvSpPr txBox="1"/>
          <p:nvPr/>
        </p:nvSpPr>
        <p:spPr>
          <a:xfrm>
            <a:off x="168347" y="978197"/>
            <a:ext cx="11855303" cy="5724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marR="0" indent="-514350" algn="just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data from the re-interview will be analysed by comparing with the corresponding data collected by the enumerators using an automated system to assess the nature and magnitude of errors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71550" lvl="1" indent="-514350" algn="just">
              <a:spcAft>
                <a:spcPts val="1200"/>
              </a:spcAft>
              <a:buFont typeface="+mj-lt"/>
              <a:buAutoNum type="arabicPeriod"/>
            </a:pP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Supervisor must sync the re-interview data to HQ </a:t>
            </a:r>
          </a:p>
          <a:p>
            <a:pPr marL="971550" lvl="1" indent="-514350" algn="just">
              <a:spcAft>
                <a:spcPts val="1200"/>
              </a:spcAft>
              <a:buFont typeface="+mj-lt"/>
              <a:buAutoNum type="arabicPeriod"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Monitor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compare data from the Enumerator’s work and the re-interview of the Supervisor</a:t>
            </a:r>
          </a:p>
          <a:p>
            <a:pPr marL="971550" lvl="1" indent="-514350" algn="just">
              <a:spcAft>
                <a:spcPts val="1200"/>
              </a:spcAft>
              <a:buFont typeface="+mj-lt"/>
              <a:buAutoNum type="arabicPeriod"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onitor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generate errors if any and the source. </a:t>
            </a:r>
          </a:p>
          <a:p>
            <a:pPr marL="971550" lvl="1" indent="-514350" algn="just">
              <a:spcAft>
                <a:spcPts val="1200"/>
              </a:spcAft>
              <a:buFont typeface="+mj-lt"/>
              <a:buAutoNum type="arabicPeriod"/>
            </a:pP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Supervisor and Enumerator should click on </a:t>
            </a:r>
            <a:r>
              <a:rPr lang="en-GB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“View report” 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compare their results</a:t>
            </a:r>
          </a:p>
          <a:p>
            <a:pPr marL="514350" marR="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en-GB" sz="28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3BAA12-724D-4C3C-87B4-8CE2CC3E6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97441"/>
          </a:xfrm>
        </p:spPr>
        <p:txBody>
          <a:bodyPr>
            <a:normAutofit/>
          </a:bodyPr>
          <a:lstStyle/>
          <a:p>
            <a:pPr marL="0" marR="0" indent="-1270">
              <a:spcBef>
                <a:spcPts val="600"/>
              </a:spcBef>
              <a:spcAft>
                <a:spcPts val="0"/>
              </a:spcAft>
            </a:pPr>
            <a:r>
              <a:rPr lang="en-GB" dirty="0">
                <a:solidFill>
                  <a:schemeClr val="tx1"/>
                </a:solidFill>
              </a:rPr>
              <a:t>What to do after a Re-interview (2/2)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643685E-A3A5-44DD-AE8C-E81D6C0E0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D9DC805-E3EF-4FC4-BD34-DAE91F875EE5}"/>
              </a:ext>
            </a:extLst>
          </p:cNvPr>
          <p:cNvSpPr txBox="1"/>
          <p:nvPr/>
        </p:nvSpPr>
        <p:spPr>
          <a:xfrm>
            <a:off x="106327" y="1031358"/>
            <a:ext cx="1192973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marR="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 startAt="5"/>
            </a:pPr>
            <a:r>
              <a:rPr lang="en-GB" sz="3200" dirty="0">
                <a:latin typeface="Times New Roman" panose="02020603050405020304" pitchFamily="18" charset="0"/>
              </a:rPr>
              <a:t>Where there is a mis-match, checks should be made to ascertain the extent of </a:t>
            </a:r>
            <a:r>
              <a:rPr lang="en-GB" sz="3200" dirty="0" smtClean="0">
                <a:latin typeface="Times New Roman" panose="02020603050405020304" pitchFamily="18" charset="0"/>
              </a:rPr>
              <a:t>inconsistencies </a:t>
            </a:r>
            <a:r>
              <a:rPr lang="en-GB" sz="3200" dirty="0">
                <a:latin typeface="Times New Roman" panose="02020603050405020304" pitchFamily="18" charset="0"/>
              </a:rPr>
              <a:t>so that all the errors could be resolved. </a:t>
            </a:r>
          </a:p>
          <a:p>
            <a:pPr marL="514350" marR="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 startAt="5"/>
            </a:pPr>
            <a:endParaRPr lang="en-GB" sz="1000" dirty="0">
              <a:latin typeface="Times New Roman" panose="02020603050405020304" pitchFamily="18" charset="0"/>
            </a:endParaRPr>
          </a:p>
          <a:p>
            <a:pPr marL="514350" marR="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 startAt="5"/>
            </a:pPr>
            <a:r>
              <a:rPr lang="en-GB" sz="3200" dirty="0">
                <a:latin typeface="Times New Roman" panose="02020603050405020304" pitchFamily="18" charset="0"/>
              </a:rPr>
              <a:t>Refer to the District Field Supervisor (DFS) if multiple errors are found in a particular Enumerator’s work.</a:t>
            </a:r>
          </a:p>
          <a:p>
            <a:pPr marL="514350" marR="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 startAt="5"/>
            </a:pPr>
            <a:endParaRPr lang="en-GB" sz="800" dirty="0">
              <a:latin typeface="Times New Roman" panose="02020603050405020304" pitchFamily="18" charset="0"/>
            </a:endParaRPr>
          </a:p>
          <a:p>
            <a:pPr marL="514350" indent="-514350" algn="just">
              <a:spcAft>
                <a:spcPts val="1200"/>
              </a:spcAft>
              <a:buFont typeface="+mj-lt"/>
              <a:buAutoNum type="arabicPeriod" startAt="5"/>
            </a:pPr>
            <a:r>
              <a:rPr lang="en-GB" sz="3200" dirty="0">
                <a:latin typeface="Times New Roman" panose="02020603050405020304" pitchFamily="18" charset="0"/>
              </a:rPr>
              <a:t>Data </a:t>
            </a:r>
            <a:r>
              <a:rPr lang="en-GB" sz="3200" dirty="0" smtClean="0">
                <a:latin typeface="Times New Roman" panose="02020603050405020304" pitchFamily="18" charset="0"/>
              </a:rPr>
              <a:t>Monitors </a:t>
            </a:r>
            <a:r>
              <a:rPr lang="en-GB" sz="3200" dirty="0">
                <a:latin typeface="Times New Roman" panose="02020603050405020304" pitchFamily="18" charset="0"/>
              </a:rPr>
              <a:t>will assist the Supervisors and DFS to correct issues from re-interviews in real time. </a:t>
            </a:r>
          </a:p>
          <a:p>
            <a:pPr marL="514350" marR="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 startAt="5"/>
            </a:pPr>
            <a:endParaRPr lang="en-GB" sz="28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91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3BAA12-724D-4C3C-87B4-8CE2CC3E6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59219"/>
          </a:xfrm>
        </p:spPr>
        <p:txBody>
          <a:bodyPr>
            <a:normAutofit/>
          </a:bodyPr>
          <a:lstStyle/>
          <a:p>
            <a:pPr marL="0" marR="0" indent="-1270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</a:rPr>
              <a:t>Resolution of </a:t>
            </a:r>
            <a:r>
              <a:rPr lang="en-GB" dirty="0" err="1" smtClean="0">
                <a:solidFill>
                  <a:schemeClr val="tx1"/>
                </a:solidFill>
              </a:rPr>
              <a:t>Mis</a:t>
            </a:r>
            <a:r>
              <a:rPr lang="en-GB" dirty="0" smtClean="0">
                <a:solidFill>
                  <a:schemeClr val="tx1"/>
                </a:solidFill>
              </a:rPr>
              <a:t>-match </a:t>
            </a:r>
            <a:r>
              <a:rPr lang="en-GB" dirty="0">
                <a:solidFill>
                  <a:schemeClr val="tx1"/>
                </a:solidFill>
              </a:rPr>
              <a:t>(1/3)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643685E-A3A5-44DD-AE8C-E81D6C0E0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D9DC805-E3EF-4FC4-BD34-DAE91F875EE5}"/>
              </a:ext>
            </a:extLst>
          </p:cNvPr>
          <p:cNvSpPr txBox="1"/>
          <p:nvPr/>
        </p:nvSpPr>
        <p:spPr>
          <a:xfrm>
            <a:off x="180753" y="582306"/>
            <a:ext cx="1185530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GB" sz="3000" dirty="0">
                <a:latin typeface="Times New Roman" panose="02020603050405020304" pitchFamily="18" charset="0"/>
              </a:rPr>
              <a:t>The following steps must be followed in resolving </a:t>
            </a:r>
            <a:r>
              <a:rPr lang="en-GB" sz="3000" dirty="0" err="1" smtClean="0">
                <a:latin typeface="Times New Roman" panose="02020603050405020304" pitchFamily="18" charset="0"/>
              </a:rPr>
              <a:t>mis</a:t>
            </a:r>
            <a:r>
              <a:rPr lang="en-GB" sz="3000" dirty="0" smtClean="0">
                <a:latin typeface="Times New Roman" panose="02020603050405020304" pitchFamily="18" charset="0"/>
              </a:rPr>
              <a:t>-match</a:t>
            </a:r>
            <a:r>
              <a:rPr lang="en-GB" sz="3000" dirty="0">
                <a:latin typeface="Times New Roman" panose="02020603050405020304" pitchFamily="18" charset="0"/>
              </a:rPr>
              <a:t>:</a:t>
            </a:r>
          </a:p>
          <a:p>
            <a:pPr marL="342900" marR="0" lvl="0" indent="-342900" algn="just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GB" sz="3000" dirty="0">
                <a:latin typeface="Times New Roman" panose="02020603050405020304" pitchFamily="18" charset="0"/>
              </a:rPr>
              <a:t>If multiple errors or </a:t>
            </a:r>
            <a:r>
              <a:rPr lang="en-GB" sz="3000" dirty="0" err="1" smtClean="0">
                <a:latin typeface="Times New Roman" panose="02020603050405020304" pitchFamily="18" charset="0"/>
              </a:rPr>
              <a:t>mis</a:t>
            </a:r>
            <a:r>
              <a:rPr lang="en-GB" sz="3000" dirty="0" smtClean="0">
                <a:latin typeface="Times New Roman" panose="02020603050405020304" pitchFamily="18" charset="0"/>
              </a:rPr>
              <a:t>-matches are </a:t>
            </a:r>
            <a:r>
              <a:rPr lang="en-GB" sz="3000" dirty="0">
                <a:latin typeface="Times New Roman" panose="02020603050405020304" pitchFamily="18" charset="0"/>
              </a:rPr>
              <a:t>less than 30</a:t>
            </a:r>
            <a:r>
              <a:rPr lang="en-GB" sz="3000" dirty="0" smtClean="0">
                <a:latin typeface="Times New Roman" panose="02020603050405020304" pitchFamily="18" charset="0"/>
              </a:rPr>
              <a:t>%; </a:t>
            </a:r>
            <a:endParaRPr lang="en-GB" sz="3000" dirty="0">
              <a:latin typeface="Times New Roman" panose="02020603050405020304" pitchFamily="18" charset="0"/>
            </a:endParaRPr>
          </a:p>
          <a:p>
            <a:pPr marL="1371600" lvl="2" indent="-4572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3000" dirty="0">
                <a:latin typeface="Times New Roman" panose="02020603050405020304" pitchFamily="18" charset="0"/>
              </a:rPr>
              <a:t>Supervisor re-trains the enumerator</a:t>
            </a:r>
          </a:p>
          <a:p>
            <a:pPr marL="1371600" lvl="2" indent="-4572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3000" dirty="0">
                <a:latin typeface="Times New Roman" panose="02020603050405020304" pitchFamily="18" charset="0"/>
              </a:rPr>
              <a:t>Supervisor and DM physically follows and guide the Enumerator to ensure that the standard methods are adhered to</a:t>
            </a:r>
            <a:endParaRPr lang="en-US" sz="3100" dirty="0">
              <a:latin typeface="Times New Roman" panose="02020603050405020304" pitchFamily="18" charset="0"/>
            </a:endParaRPr>
          </a:p>
          <a:p>
            <a:pPr marL="1371600" lvl="2" indent="-4572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3000" dirty="0" smtClean="0">
                <a:latin typeface="Times New Roman" panose="02020603050405020304" pitchFamily="18" charset="0"/>
              </a:rPr>
              <a:t>Ensure </a:t>
            </a:r>
            <a:r>
              <a:rPr lang="en-GB" sz="3000" dirty="0">
                <a:latin typeface="Times New Roman" panose="02020603050405020304" pitchFamily="18" charset="0"/>
              </a:rPr>
              <a:t>that Enumerator goes back to the already completed households to correct the errors</a:t>
            </a:r>
          </a:p>
          <a:p>
            <a:pPr marL="1371600" lvl="2" indent="-4572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3000" dirty="0">
                <a:latin typeface="Times New Roman" panose="02020603050405020304" pitchFamily="18" charset="0"/>
              </a:rPr>
              <a:t>Guide the Enumerator to do the right thing in subsequent </a:t>
            </a:r>
            <a:r>
              <a:rPr lang="en-GB" sz="3000" dirty="0" smtClean="0">
                <a:latin typeface="Times New Roman" panose="02020603050405020304" pitchFamily="18" charset="0"/>
              </a:rPr>
              <a:t>interviews</a:t>
            </a:r>
            <a:endParaRPr lang="en-GB" sz="3000" dirty="0">
              <a:latin typeface="Times New Roman" panose="02020603050405020304" pitchFamily="18" charset="0"/>
            </a:endParaRPr>
          </a:p>
          <a:p>
            <a:pPr marL="1371600" lvl="2" indent="-4572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3000" dirty="0">
                <a:latin typeface="Times New Roman" panose="02020603050405020304" pitchFamily="18" charset="0"/>
              </a:rPr>
              <a:t>The Enumerator’s work should be closely monitored by DM and </a:t>
            </a:r>
            <a:r>
              <a:rPr lang="en-GB" sz="3000" dirty="0" smtClean="0">
                <a:latin typeface="Times New Roman" panose="02020603050405020304" pitchFamily="18" charset="0"/>
              </a:rPr>
              <a:t>Supervisor</a:t>
            </a:r>
            <a:endParaRPr lang="en-GB" sz="30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02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3BAA12-724D-4C3C-87B4-8CE2CC3E6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59220"/>
          </a:xfrm>
        </p:spPr>
        <p:txBody>
          <a:bodyPr>
            <a:normAutofit/>
          </a:bodyPr>
          <a:lstStyle/>
          <a:p>
            <a:pPr marL="0" marR="0" indent="-1270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</a:rPr>
              <a:t>Resolution of </a:t>
            </a:r>
            <a:r>
              <a:rPr lang="en-GB" dirty="0" err="1" smtClean="0">
                <a:solidFill>
                  <a:schemeClr val="tx1"/>
                </a:solidFill>
              </a:rPr>
              <a:t>Mis</a:t>
            </a:r>
            <a:r>
              <a:rPr lang="en-GB" dirty="0" smtClean="0">
                <a:solidFill>
                  <a:schemeClr val="tx1"/>
                </a:solidFill>
              </a:rPr>
              <a:t>-match </a:t>
            </a:r>
            <a:r>
              <a:rPr lang="en-GB" dirty="0">
                <a:solidFill>
                  <a:schemeClr val="tx1"/>
                </a:solidFill>
              </a:rPr>
              <a:t>(2/3)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643685E-A3A5-44DD-AE8C-E81D6C0E0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D9DC805-E3EF-4FC4-BD34-DAE91F875EE5}"/>
              </a:ext>
            </a:extLst>
          </p:cNvPr>
          <p:cNvSpPr txBox="1"/>
          <p:nvPr/>
        </p:nvSpPr>
        <p:spPr>
          <a:xfrm>
            <a:off x="168347" y="804503"/>
            <a:ext cx="11855303" cy="5970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marR="0" lvl="0" indent="-514350" algn="just">
              <a:spcBef>
                <a:spcPts val="60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en-GB" sz="3200" dirty="0">
                <a:latin typeface="Times New Roman" panose="02020603050405020304" pitchFamily="18" charset="0"/>
              </a:rPr>
              <a:t>If multiple errors or </a:t>
            </a:r>
            <a:r>
              <a:rPr lang="en-GB" sz="3200" dirty="0" err="1" smtClean="0">
                <a:latin typeface="Times New Roman" panose="02020603050405020304" pitchFamily="18" charset="0"/>
              </a:rPr>
              <a:t>mis</a:t>
            </a:r>
            <a:r>
              <a:rPr lang="en-GB" sz="3200" dirty="0" smtClean="0">
                <a:latin typeface="Times New Roman" panose="02020603050405020304" pitchFamily="18" charset="0"/>
              </a:rPr>
              <a:t>-matches </a:t>
            </a:r>
            <a:r>
              <a:rPr lang="en-GB" sz="3200" dirty="0">
                <a:latin typeface="Times New Roman" panose="02020603050405020304" pitchFamily="18" charset="0"/>
              </a:rPr>
              <a:t>are between 30% and 50</a:t>
            </a:r>
            <a:r>
              <a:rPr lang="en-GB" sz="3200" dirty="0" smtClean="0">
                <a:latin typeface="Times New Roman" panose="02020603050405020304" pitchFamily="18" charset="0"/>
              </a:rPr>
              <a:t>%;</a:t>
            </a:r>
            <a:endParaRPr lang="en-GB" sz="3200" dirty="0">
              <a:latin typeface="Times New Roman" panose="02020603050405020304" pitchFamily="18" charset="0"/>
            </a:endParaRPr>
          </a:p>
          <a:p>
            <a:pPr marL="1371600" lvl="2" indent="-4572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800" dirty="0">
                <a:latin typeface="Times New Roman" panose="02020603050405020304" pitchFamily="18" charset="0"/>
              </a:rPr>
              <a:t>DFS accompanies </a:t>
            </a:r>
            <a:r>
              <a:rPr lang="en-US" sz="2800" dirty="0">
                <a:latin typeface="Times New Roman" panose="02020603050405020304" pitchFamily="18" charset="0"/>
              </a:rPr>
              <a:t>both the </a:t>
            </a:r>
            <a:r>
              <a:rPr lang="en-GB" sz="2800" dirty="0">
                <a:latin typeface="Times New Roman" panose="02020603050405020304" pitchFamily="18" charset="0"/>
              </a:rPr>
              <a:t>Enumerator and Supervisor to the </a:t>
            </a:r>
            <a:r>
              <a:rPr lang="en-US" sz="2800" dirty="0">
                <a:latin typeface="Times New Roman" panose="02020603050405020304" pitchFamily="18" charset="0"/>
              </a:rPr>
              <a:t>structures or </a:t>
            </a:r>
            <a:r>
              <a:rPr lang="en-GB" sz="2800" dirty="0">
                <a:latin typeface="Times New Roman" panose="02020603050405020304" pitchFamily="18" charset="0"/>
              </a:rPr>
              <a:t>households for verification</a:t>
            </a:r>
          </a:p>
          <a:p>
            <a:pPr marL="1371600" lvl="2" indent="-4572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800" dirty="0">
                <a:latin typeface="Times New Roman" panose="02020603050405020304" pitchFamily="18" charset="0"/>
              </a:rPr>
              <a:t>The questionnaire is completed and synched by DFS</a:t>
            </a:r>
          </a:p>
          <a:p>
            <a:pPr marL="1371600" lvl="2" indent="-4572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800" dirty="0" smtClean="0">
                <a:latin typeface="Times New Roman" panose="02020603050405020304" pitchFamily="18" charset="0"/>
              </a:rPr>
              <a:t>DFS </a:t>
            </a:r>
            <a:r>
              <a:rPr lang="en-GB" sz="2800" dirty="0">
                <a:latin typeface="Times New Roman" panose="02020603050405020304" pitchFamily="18" charset="0"/>
              </a:rPr>
              <a:t>should sit with </a:t>
            </a:r>
            <a:r>
              <a:rPr lang="en-US" sz="2800" dirty="0">
                <a:latin typeface="Times New Roman" panose="02020603050405020304" pitchFamily="18" charset="0"/>
              </a:rPr>
              <a:t>the Supervisor </a:t>
            </a:r>
            <a:r>
              <a:rPr lang="en-GB" sz="2800" dirty="0">
                <a:latin typeface="Times New Roman" panose="02020603050405020304" pitchFamily="18" charset="0"/>
              </a:rPr>
              <a:t>and </a:t>
            </a:r>
            <a:r>
              <a:rPr lang="en-US" sz="2800" dirty="0">
                <a:latin typeface="Times New Roman" panose="02020603050405020304" pitchFamily="18" charset="0"/>
              </a:rPr>
              <a:t>Enumerator</a:t>
            </a:r>
            <a:r>
              <a:rPr lang="en-GB" sz="2800" dirty="0">
                <a:latin typeface="Times New Roman" panose="02020603050405020304" pitchFamily="18" charset="0"/>
              </a:rPr>
              <a:t> to discuss the discrepancies</a:t>
            </a:r>
          </a:p>
          <a:p>
            <a:pPr marL="1371600" lvl="2" indent="-4572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800" dirty="0">
                <a:latin typeface="Times New Roman" panose="02020603050405020304" pitchFamily="18" charset="0"/>
              </a:rPr>
              <a:t>DFS should ensure that problems are resolved and not </a:t>
            </a:r>
            <a:r>
              <a:rPr lang="en-GB" sz="2800" dirty="0" smtClean="0">
                <a:latin typeface="Times New Roman" panose="02020603050405020304" pitchFamily="18" charset="0"/>
              </a:rPr>
              <a:t>repeated</a:t>
            </a:r>
          </a:p>
          <a:p>
            <a:pPr marL="1371600" lvl="2" indent="-4572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800" dirty="0">
                <a:latin typeface="Times New Roman" panose="02020603050405020304" pitchFamily="18" charset="0"/>
              </a:rPr>
              <a:t>Supervisor re-trains the enumerator</a:t>
            </a:r>
          </a:p>
          <a:p>
            <a:pPr marL="1371600" lvl="2" indent="-4572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800" dirty="0" smtClean="0">
                <a:latin typeface="Times New Roman" panose="02020603050405020304" pitchFamily="18" charset="0"/>
              </a:rPr>
              <a:t>Guide </a:t>
            </a:r>
            <a:r>
              <a:rPr lang="en-GB" sz="2800" dirty="0">
                <a:latin typeface="Times New Roman" panose="02020603050405020304" pitchFamily="18" charset="0"/>
              </a:rPr>
              <a:t>the Enumerator to do the right thing in subsequent </a:t>
            </a:r>
            <a:r>
              <a:rPr lang="en-GB" sz="2800" dirty="0" smtClean="0">
                <a:latin typeface="Times New Roman" panose="02020603050405020304" pitchFamily="18" charset="0"/>
              </a:rPr>
              <a:t>interviews</a:t>
            </a:r>
            <a:endParaRPr lang="en-GB" sz="2800" dirty="0">
              <a:latin typeface="Times New Roman" panose="02020603050405020304" pitchFamily="18" charset="0"/>
            </a:endParaRPr>
          </a:p>
          <a:p>
            <a:pPr marL="1371600" lvl="2" indent="-4572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2800" dirty="0">
                <a:latin typeface="Times New Roman" panose="02020603050405020304" pitchFamily="18" charset="0"/>
              </a:rPr>
              <a:t>The Enumerator’s work should be closely monitored by DM and Supervisor</a:t>
            </a:r>
          </a:p>
          <a:p>
            <a:pPr lvl="2" algn="just">
              <a:spcBef>
                <a:spcPts val="600"/>
              </a:spcBef>
            </a:pPr>
            <a:endParaRPr lang="en-US" sz="28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84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3BAA12-724D-4C3C-87B4-8CE2CC3E6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59220"/>
          </a:xfrm>
        </p:spPr>
        <p:txBody>
          <a:bodyPr>
            <a:normAutofit fontScale="90000"/>
          </a:bodyPr>
          <a:lstStyle/>
          <a:p>
            <a:pPr marL="0" marR="0" indent="-1270">
              <a:spcBef>
                <a:spcPts val="60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4000" dirty="0">
                <a:solidFill>
                  <a:schemeClr val="tx1"/>
                </a:solidFill>
              </a:rPr>
              <a:t>Resolution of </a:t>
            </a:r>
            <a:r>
              <a:rPr lang="en-GB" sz="4000" dirty="0" err="1" smtClean="0">
                <a:solidFill>
                  <a:schemeClr val="tx1"/>
                </a:solidFill>
              </a:rPr>
              <a:t>Mis</a:t>
            </a:r>
            <a:r>
              <a:rPr lang="en-GB" sz="4000" dirty="0" smtClean="0">
                <a:solidFill>
                  <a:schemeClr val="tx1"/>
                </a:solidFill>
              </a:rPr>
              <a:t>-match </a:t>
            </a:r>
            <a:r>
              <a:rPr lang="en-GB" sz="4000" dirty="0">
                <a:solidFill>
                  <a:schemeClr val="tx1"/>
                </a:solidFill>
              </a:rPr>
              <a:t>(3/3)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643685E-A3A5-44DD-AE8C-E81D6C0E0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D9DC805-E3EF-4FC4-BD34-DAE91F875EE5}"/>
              </a:ext>
            </a:extLst>
          </p:cNvPr>
          <p:cNvSpPr txBox="1"/>
          <p:nvPr/>
        </p:nvSpPr>
        <p:spPr>
          <a:xfrm>
            <a:off x="168347" y="946300"/>
            <a:ext cx="11855303" cy="3801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marR="0" lvl="0" indent="-742950" algn="just">
              <a:spcBef>
                <a:spcPts val="600"/>
              </a:spcBef>
              <a:spcAft>
                <a:spcPts val="0"/>
              </a:spcAft>
              <a:buFont typeface="+mj-lt"/>
              <a:buAutoNum type="arabicPeriod" startAt="3"/>
            </a:pPr>
            <a:r>
              <a:rPr lang="en-GB" sz="3400" dirty="0">
                <a:latin typeface="Times New Roman" panose="02020603050405020304" pitchFamily="18" charset="0"/>
              </a:rPr>
              <a:t>In the event that the errors are </a:t>
            </a:r>
            <a:r>
              <a:rPr lang="en-US" sz="3400" dirty="0" smtClean="0">
                <a:latin typeface="Times New Roman" panose="02020603050405020304" pitchFamily="18" charset="0"/>
              </a:rPr>
              <a:t>more than</a:t>
            </a:r>
            <a:r>
              <a:rPr lang="en-US" sz="3400" dirty="0" smtClean="0">
                <a:latin typeface="Times New Roman" panose="02020603050405020304" pitchFamily="18" charset="0"/>
              </a:rPr>
              <a:t> </a:t>
            </a:r>
            <a:r>
              <a:rPr lang="en-US" sz="3400" dirty="0">
                <a:latin typeface="Times New Roman" panose="02020603050405020304" pitchFamily="18" charset="0"/>
              </a:rPr>
              <a:t>50</a:t>
            </a:r>
            <a:r>
              <a:rPr lang="en-US" sz="3400" dirty="0" smtClean="0">
                <a:latin typeface="Times New Roman" panose="02020603050405020304" pitchFamily="18" charset="0"/>
              </a:rPr>
              <a:t>%; </a:t>
            </a:r>
            <a:endParaRPr lang="en-US" sz="3400" dirty="0">
              <a:latin typeface="Times New Roman" panose="02020603050405020304" pitchFamily="18" charset="0"/>
            </a:endParaRPr>
          </a:p>
          <a:p>
            <a:pPr marL="1943100" lvl="3" indent="-5715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3200" dirty="0">
                <a:latin typeface="Times New Roman" panose="02020603050405020304" pitchFamily="18" charset="0"/>
              </a:rPr>
              <a:t>Enumerator should be coached and </a:t>
            </a:r>
            <a:r>
              <a:rPr lang="en-US" sz="3200" dirty="0" smtClean="0">
                <a:latin typeface="Times New Roman" panose="02020603050405020304" pitchFamily="18" charset="0"/>
              </a:rPr>
              <a:t>monitored by the DM and Supervisor</a:t>
            </a:r>
            <a:endParaRPr lang="en-US" sz="3200" dirty="0">
              <a:latin typeface="Times New Roman" panose="02020603050405020304" pitchFamily="18" charset="0"/>
            </a:endParaRPr>
          </a:p>
          <a:p>
            <a:pPr marL="1943100" lvl="3" indent="-5715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3200" dirty="0">
                <a:latin typeface="Times New Roman" panose="02020603050405020304" pitchFamily="18" charset="0"/>
              </a:rPr>
              <a:t>Replace the Enumerator if no improvement is </a:t>
            </a:r>
            <a:r>
              <a:rPr lang="en-US" sz="3200" dirty="0" err="1" smtClean="0">
                <a:latin typeface="Times New Roman" panose="02020603050405020304" pitchFamily="18" charset="0"/>
              </a:rPr>
              <a:t>realised</a:t>
            </a:r>
            <a:r>
              <a:rPr lang="en-US" sz="3200" dirty="0" smtClean="0">
                <a:latin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</a:rPr>
              <a:t>after three days of coaching</a:t>
            </a:r>
          </a:p>
          <a:p>
            <a:pPr marL="1943100" lvl="3" indent="-571500"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GB" sz="3200" dirty="0">
                <a:latin typeface="Times New Roman" panose="02020603050405020304" pitchFamily="18" charset="0"/>
              </a:rPr>
              <a:t>Whoever is deployed to such an EA will start the work afresh. </a:t>
            </a:r>
            <a:endParaRPr lang="en-US" sz="3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41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3008EC-4048-48C0-9371-169FD1EEE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93387"/>
          </a:xfrm>
        </p:spPr>
        <p:txBody>
          <a:bodyPr>
            <a:normAutofit/>
          </a:bodyPr>
          <a:lstStyle/>
          <a:p>
            <a:r>
              <a:rPr lang="en-US" dirty="0"/>
              <a:t>PHC 1A Re-interview Report</a:t>
            </a:r>
            <a:endParaRPr lang="x-non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01D7D33-BB7A-47C8-813D-2BEDE9D4C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A190AB-29E8-47F3-AD13-CBC33833E9BF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EE33F05-DB13-4F0C-B2AD-0926A7D275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34" y="593387"/>
            <a:ext cx="11352179" cy="545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58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3008EC-4048-48C0-9371-169FD1EEE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62736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  <a:cs typeface="Times New Roman" panose="02020603050405020304" pitchFamily="18" charset="0"/>
              </a:rPr>
              <a:t>Revision(1/2)</a:t>
            </a:r>
            <a:endParaRPr lang="x-none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01D7D33-BB7A-47C8-813D-2BEDE9D4C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A190AB-29E8-47F3-AD13-CBC33833E9BF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6F4A612-7C12-46A7-87B6-C514B5641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68" y="887025"/>
            <a:ext cx="11575915" cy="5154546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dirty="0">
                <a:cs typeface="Times New Roman" panose="02020603050405020304" pitchFamily="18" charset="0"/>
              </a:rPr>
              <a:t>What do the following concepts mean in the 2021 PHC:</a:t>
            </a:r>
          </a:p>
          <a:p>
            <a:pPr marL="982663" lvl="2" indent="-536575">
              <a:lnSpc>
                <a:spcPct val="100000"/>
              </a:lnSpc>
              <a:buFont typeface="+mj-lt"/>
              <a:buAutoNum type="alphaLcParenR"/>
            </a:pPr>
            <a:r>
              <a:rPr lang="en-US" sz="2800" dirty="0">
                <a:cs typeface="Times New Roman" panose="02020603050405020304" pitchFamily="18" charset="0"/>
              </a:rPr>
              <a:t>Re-interview?</a:t>
            </a:r>
          </a:p>
          <a:p>
            <a:pPr marL="982663" lvl="2" indent="-536575">
              <a:lnSpc>
                <a:spcPct val="100000"/>
              </a:lnSpc>
              <a:buFont typeface="+mj-lt"/>
              <a:buAutoNum type="alphaLcParenR"/>
            </a:pPr>
            <a:r>
              <a:rPr lang="en-US" sz="2800" dirty="0">
                <a:cs typeface="Times New Roman" panose="02020603050405020304" pitchFamily="18" charset="0"/>
              </a:rPr>
              <a:t>Complete Coverage?</a:t>
            </a:r>
          </a:p>
          <a:p>
            <a:pPr marL="982663" lvl="2" indent="-536575">
              <a:lnSpc>
                <a:spcPct val="100000"/>
              </a:lnSpc>
              <a:buFont typeface="+mj-lt"/>
              <a:buAutoNum type="alphaLcParenR"/>
            </a:pPr>
            <a:r>
              <a:rPr lang="en-US" sz="2800" dirty="0">
                <a:cs typeface="Times New Roman" panose="02020603050405020304" pitchFamily="18" charset="0"/>
              </a:rPr>
              <a:t>Consistency?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dirty="0">
                <a:cs typeface="Times New Roman" panose="02020603050405020304" pitchFamily="18" charset="0"/>
              </a:rPr>
              <a:t>Why is </a:t>
            </a:r>
            <a:r>
              <a:rPr lang="en-US" dirty="0" smtClean="0">
                <a:cs typeface="Times New Roman" panose="02020603050405020304" pitchFamily="18" charset="0"/>
              </a:rPr>
              <a:t>Re-interview </a:t>
            </a:r>
            <a:r>
              <a:rPr lang="en-US" dirty="0">
                <a:cs typeface="Times New Roman" panose="02020603050405020304" pitchFamily="18" charset="0"/>
              </a:rPr>
              <a:t>relevant in the 2021 PHC?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dirty="0">
                <a:cs typeface="Times New Roman" panose="02020603050405020304" pitchFamily="18" charset="0"/>
              </a:rPr>
              <a:t>How would you conduct Re-interview using the CAPI ?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US" dirty="0">
                <a:cs typeface="Times New Roman" panose="02020603050405020304" pitchFamily="18" charset="0"/>
              </a:rPr>
              <a:t>How should the Supervisor address </a:t>
            </a:r>
            <a:r>
              <a:rPr lang="en-US" dirty="0" err="1" smtClean="0">
                <a:cs typeface="Times New Roman" panose="02020603050405020304" pitchFamily="18" charset="0"/>
              </a:rPr>
              <a:t>mis</a:t>
            </a:r>
            <a:r>
              <a:rPr lang="en-US" dirty="0" smtClean="0">
                <a:cs typeface="Times New Roman" panose="02020603050405020304" pitchFamily="18" charset="0"/>
              </a:rPr>
              <a:t>-match </a:t>
            </a:r>
            <a:r>
              <a:rPr lang="en-US" dirty="0">
                <a:cs typeface="Times New Roman" panose="02020603050405020304" pitchFamily="18" charset="0"/>
              </a:rPr>
              <a:t>in responses for:</a:t>
            </a:r>
          </a:p>
          <a:p>
            <a:pPr marL="971550" lvl="1" indent="-514350">
              <a:lnSpc>
                <a:spcPct val="100000"/>
              </a:lnSpc>
              <a:buFont typeface="+mj-lt"/>
              <a:buAutoNum type="alphaLcParenR"/>
            </a:pPr>
            <a:r>
              <a:rPr lang="en-US" sz="2800" dirty="0">
                <a:cs typeface="Times New Roman" panose="02020603050405020304" pitchFamily="18" charset="0"/>
              </a:rPr>
              <a:t>Type of structure (the enumerator indicated vacant, but supervisor finds multiple uses (residential, religious and outdoor sleeping)</a:t>
            </a:r>
          </a:p>
          <a:p>
            <a:pPr marL="971550" lvl="1" indent="-514350">
              <a:lnSpc>
                <a:spcPct val="100000"/>
              </a:lnSpc>
              <a:buFont typeface="+mj-lt"/>
              <a:buAutoNum type="alphaLcParenR"/>
            </a:pPr>
            <a:r>
              <a:rPr lang="en-US" sz="2800" dirty="0">
                <a:cs typeface="Times New Roman" panose="02020603050405020304" pitchFamily="18" charset="0"/>
              </a:rPr>
              <a:t>The enumerator indicated single household, but supervisor finds five households?</a:t>
            </a:r>
          </a:p>
          <a:p>
            <a:pPr marL="742950" indent="-742950">
              <a:lnSpc>
                <a:spcPct val="100000"/>
              </a:lnSpc>
              <a:buFont typeface="+mj-lt"/>
              <a:buAutoNum type="arabicPeriod"/>
            </a:pPr>
            <a:endParaRPr lang="en-US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82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3008EC-4048-48C0-9371-169FD1EEE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62736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  <a:cs typeface="Times New Roman" panose="02020603050405020304" pitchFamily="18" charset="0"/>
              </a:rPr>
              <a:t>Revision (2/2)</a:t>
            </a:r>
            <a:endParaRPr lang="x-none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01D7D33-BB7A-47C8-813D-2BEDE9D4C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A190AB-29E8-47F3-AD13-CBC33833E9BF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6F4A612-7C12-46A7-87B6-C514B5641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68" y="887025"/>
            <a:ext cx="11575915" cy="5154546"/>
          </a:xfrm>
        </p:spPr>
        <p:txBody>
          <a:bodyPr>
            <a:normAutofit/>
          </a:bodyPr>
          <a:lstStyle/>
          <a:p>
            <a:pPr marL="742950" indent="-742950">
              <a:lnSpc>
                <a:spcPct val="100000"/>
              </a:lnSpc>
              <a:buFont typeface="+mj-lt"/>
              <a:buAutoNum type="arabicPeriod"/>
            </a:pPr>
            <a:endParaRPr lang="en-US" sz="3200" dirty="0">
              <a:cs typeface="Times New Roman" panose="02020603050405020304" pitchFamily="18" charset="0"/>
            </a:endParaRPr>
          </a:p>
          <a:p>
            <a:pPr marL="742950" indent="-742950">
              <a:lnSpc>
                <a:spcPct val="100000"/>
              </a:lnSpc>
              <a:buFont typeface="+mj-lt"/>
              <a:buAutoNum type="arabicPeriod" startAt="5"/>
            </a:pPr>
            <a:r>
              <a:rPr lang="en-US" sz="3200" dirty="0">
                <a:cs typeface="Times New Roman" panose="02020603050405020304" pitchFamily="18" charset="0"/>
              </a:rPr>
              <a:t>What is Household Re-interview?</a:t>
            </a:r>
          </a:p>
          <a:p>
            <a:pPr marL="742950" indent="-742950">
              <a:lnSpc>
                <a:spcPct val="100000"/>
              </a:lnSpc>
              <a:buFont typeface="+mj-lt"/>
              <a:buAutoNum type="arabicPeriod" startAt="5"/>
            </a:pPr>
            <a:r>
              <a:rPr lang="en-US" sz="3200" dirty="0">
                <a:cs typeface="Times New Roman" panose="02020603050405020304" pitchFamily="18" charset="0"/>
              </a:rPr>
              <a:t>Why is Household Re-interview important in the 2021 PHC?</a:t>
            </a:r>
          </a:p>
          <a:p>
            <a:pPr marL="742950" indent="-742950">
              <a:lnSpc>
                <a:spcPct val="100000"/>
              </a:lnSpc>
              <a:buFont typeface="+mj-lt"/>
              <a:buAutoNum type="arabicPeriod" startAt="5"/>
            </a:pPr>
            <a:r>
              <a:rPr lang="en-US" sz="3200" dirty="0">
                <a:cs typeface="Times New Roman" panose="02020603050405020304" pitchFamily="18" charset="0"/>
              </a:rPr>
              <a:t>Who is responsible for administering a Household Re-interview? </a:t>
            </a:r>
          </a:p>
          <a:p>
            <a:pPr marL="742950" indent="-742950">
              <a:lnSpc>
                <a:spcPct val="100000"/>
              </a:lnSpc>
              <a:buFont typeface="+mj-lt"/>
              <a:buAutoNum type="arabicPeriod" startAt="5"/>
            </a:pPr>
            <a:r>
              <a:rPr lang="en-US" sz="3200" dirty="0">
                <a:cs typeface="Times New Roman" panose="02020603050405020304" pitchFamily="18" charset="0"/>
              </a:rPr>
              <a:t>How should Supervisor address the issues raised in the report? </a:t>
            </a:r>
            <a:endParaRPr lang="x-none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79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38187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  <a:cs typeface="Times New Roman" panose="02020603050405020304" pitchFamily="18" charset="0"/>
              </a:rPr>
              <a:t>Answers (1/2)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10" y="784155"/>
            <a:ext cx="12111990" cy="5289938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3200" dirty="0">
                <a:cs typeface="Times New Roman" panose="02020603050405020304" pitchFamily="18" charset="0"/>
              </a:rPr>
              <a:t>It is an interview conducted by the supervisor to assess the completeness of coverage, consistency and accuracy of information that an enumerator recorded from a responsible adult member of a household during enumeration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ea typeface="Times New Roman" panose="02020603050405020304" pitchFamily="18" charset="0"/>
                <a:cs typeface="Times New Roman" panose="02020603050405020304" pitchFamily="18" charset="0"/>
              </a:rPr>
              <a:t>To ensure consistency and accuracy of information being collected from respondents.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200" dirty="0">
                <a:cs typeface="Times New Roman" panose="02020603050405020304" pitchFamily="18" charset="0"/>
              </a:rPr>
              <a:t>The Supervisor is responsible for administering household re-interview.</a:t>
            </a:r>
          </a:p>
          <a:p>
            <a:pPr marL="457200" lvl="1" indent="0">
              <a:buNone/>
            </a:pPr>
            <a:r>
              <a:rPr lang="en-US" sz="3200" dirty="0">
                <a:cs typeface="Times New Roman" panose="02020603050405020304" pitchFamily="18" charset="0"/>
              </a:rPr>
              <a:t>The issues in the CAPI generated report should be resolved as a team. Supervisors should prompt Enumerators affected on their incompleteness, gaps and duplicates. Enumerators should go back to the required structures when required to make corrections.</a:t>
            </a:r>
            <a:r>
              <a:rPr lang="en-GB" sz="3100" dirty="0">
                <a:cs typeface="Times New Roman" panose="02020603050405020304" pitchFamily="18" charset="0"/>
              </a:rPr>
              <a:t> 1.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GB" sz="3100" dirty="0">
                <a:cs typeface="Times New Roman" panose="02020603050405020304" pitchFamily="18" charset="0"/>
              </a:rPr>
              <a:t>An interview that is conducted by the supervisor to assess the completeness of coverage and accuracy of information pertaining to the covered units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GB" sz="3100" dirty="0">
                <a:cs typeface="Times New Roman" panose="02020603050405020304" pitchFamily="18" charset="0"/>
              </a:rPr>
              <a:t>Listing of all structures and households and enumerating all persons in the assigned area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GB" sz="3100" dirty="0">
                <a:cs typeface="Times New Roman" panose="02020603050405020304" pitchFamily="18" charset="0"/>
              </a:rPr>
              <a:t>Entries of the supervisor agreeing with those made by the enumerator</a:t>
            </a:r>
          </a:p>
          <a:p>
            <a:pPr marL="514350" indent="-514350">
              <a:buAutoNum type="arabicPeriod" startAt="2"/>
            </a:pPr>
            <a:r>
              <a:rPr lang="en-US" sz="3100" dirty="0">
                <a:ea typeface="Times New Roman" panose="02020603050405020304" pitchFamily="18" charset="0"/>
                <a:cs typeface="Times New Roman" panose="02020603050405020304" pitchFamily="18" charset="0"/>
              </a:rPr>
              <a:t>To ensure consistency and accuracy of information being collected from respondents.</a:t>
            </a:r>
          </a:p>
          <a:p>
            <a:pPr marL="514350" indent="-514350">
              <a:buAutoNum type="arabicPeriod" startAt="2"/>
            </a:pPr>
            <a:r>
              <a:rPr lang="en-US" sz="3100" dirty="0">
                <a:ea typeface="Times New Roman" panose="02020603050405020304" pitchFamily="18" charset="0"/>
                <a:cs typeface="Times New Roman" panose="02020603050405020304" pitchFamily="18" charset="0"/>
              </a:rPr>
              <a:t>Supervisor checks and visits the five selected household and interview them. Compare results with that of enumerator from the report.</a:t>
            </a:r>
          </a:p>
          <a:p>
            <a:pPr marL="514350" indent="-514350">
              <a:buAutoNum type="arabicPeriod" startAt="2"/>
            </a:pPr>
            <a:endParaRPr lang="en-US" sz="3100" dirty="0">
              <a:solidFill>
                <a:srgbClr val="FF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3200" dirty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950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38187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  <a:cs typeface="Times New Roman" panose="02020603050405020304" pitchFamily="18" charset="0"/>
              </a:rPr>
              <a:t>Answers (2/2)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10" y="784155"/>
            <a:ext cx="12111990" cy="528993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GB" sz="3200" dirty="0">
                <a:cs typeface="Times New Roman" panose="02020603050405020304" pitchFamily="18" charset="0"/>
              </a:rPr>
              <a:t>It is an interview conducted by the supervisor to assess the completeness of coverage, consistency and accuracy of information that an enumerator recorded from a responsible adult member of a household during enumeration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sz="3200" dirty="0">
                <a:ea typeface="Times New Roman" panose="02020603050405020304" pitchFamily="18" charset="0"/>
                <a:cs typeface="Times New Roman" panose="02020603050405020304" pitchFamily="18" charset="0"/>
              </a:rPr>
              <a:t>To ensure consistency and accuracy of information being collected from respondents.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GB" sz="3200" dirty="0">
                <a:cs typeface="Times New Roman" panose="02020603050405020304" pitchFamily="18" charset="0"/>
              </a:rPr>
              <a:t>The Supervisor is responsible for administering household re-interview.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sz="3200" dirty="0">
                <a:cs typeface="Times New Roman" panose="02020603050405020304" pitchFamily="18" charset="0"/>
              </a:rPr>
              <a:t>The issues in the CAPI generated report should be resolved as a team. Supervisors should prompt Enumerators affected on their incompleteness, gaps and duplicates. Enumerators should go back to the required structures when required to make corrections.</a:t>
            </a:r>
            <a:endParaRPr lang="en-GB" sz="3200" dirty="0"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409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00100"/>
          </a:xfrm>
        </p:spPr>
        <p:txBody>
          <a:bodyPr/>
          <a:lstStyle/>
          <a:p>
            <a:r>
              <a:rPr lang="en-US" dirty="0">
                <a:cs typeface="Times New Roman" panose="02020603050405020304" pitchFamily="18" charset="0"/>
              </a:rPr>
              <a:t>Purpose and Learning 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974" y="876253"/>
            <a:ext cx="11900536" cy="5181647"/>
          </a:xfrm>
        </p:spPr>
        <p:txBody>
          <a:bodyPr>
            <a:noAutofit/>
          </a:bodyPr>
          <a:lstStyle/>
          <a:p>
            <a:pPr algn="just"/>
            <a:r>
              <a:rPr lang="en-US" dirty="0">
                <a:latin typeface="Calibri "/>
                <a:cs typeface="Times New Roman" panose="02020603050405020304" pitchFamily="18" charset="0"/>
              </a:rPr>
              <a:t>The purpose of this presentation is to equip trainees with the knowledge and skills to be able to demonstrate how to use the CAPI to conduct re-interviews in randomly selected </a:t>
            </a:r>
            <a:r>
              <a:rPr lang="en-US" dirty="0" smtClean="0">
                <a:latin typeface="Calibri "/>
                <a:cs typeface="Times New Roman" panose="02020603050405020304" pitchFamily="18" charset="0"/>
              </a:rPr>
              <a:t>structures and </a:t>
            </a:r>
            <a:r>
              <a:rPr lang="en-US" dirty="0">
                <a:latin typeface="Calibri "/>
                <a:cs typeface="Times New Roman" panose="02020603050405020304" pitchFamily="18" charset="0"/>
              </a:rPr>
              <a:t>households </a:t>
            </a:r>
            <a:r>
              <a:rPr lang="en-US" dirty="0" smtClean="0">
                <a:latin typeface="Calibri "/>
                <a:cs typeface="Times New Roman" panose="02020603050405020304" pitchFamily="18" charset="0"/>
              </a:rPr>
              <a:t>completed </a:t>
            </a:r>
            <a:r>
              <a:rPr lang="en-US" dirty="0">
                <a:latin typeface="Calibri "/>
                <a:cs typeface="Times New Roman" panose="02020603050405020304" pitchFamily="18" charset="0"/>
              </a:rPr>
              <a:t>by an </a:t>
            </a:r>
            <a:r>
              <a:rPr lang="en-US" dirty="0" smtClean="0">
                <a:latin typeface="Calibri "/>
                <a:cs typeface="Times New Roman" panose="02020603050405020304" pitchFamily="18" charset="0"/>
              </a:rPr>
              <a:t>enumerator</a:t>
            </a:r>
            <a:r>
              <a:rPr lang="en-US" dirty="0">
                <a:latin typeface="Calibri "/>
                <a:cs typeface="Times New Roman" panose="02020603050405020304" pitchFamily="18" charset="0"/>
              </a:rPr>
              <a:t>.</a:t>
            </a:r>
            <a:endParaRPr lang="en-US" dirty="0">
              <a:latin typeface="Calibri "/>
              <a:cs typeface="Times New Roman" panose="02020603050405020304" pitchFamily="18" charset="0"/>
            </a:endParaRPr>
          </a:p>
          <a:p>
            <a:pPr lvl="0"/>
            <a:r>
              <a:rPr lang="en-US" dirty="0">
                <a:latin typeface="Calibri "/>
                <a:cs typeface="Times New Roman" panose="02020603050405020304" pitchFamily="18" charset="0"/>
              </a:rPr>
              <a:t>At the end of the presentation, </a:t>
            </a:r>
            <a:r>
              <a:rPr lang="en-US" dirty="0" smtClean="0">
                <a:latin typeface="Calibri "/>
                <a:cs typeface="Times New Roman" panose="02020603050405020304" pitchFamily="18" charset="0"/>
              </a:rPr>
              <a:t>trainees should be </a:t>
            </a:r>
            <a:r>
              <a:rPr lang="en-US" dirty="0">
                <a:latin typeface="Calibri "/>
                <a:cs typeface="Times New Roman" panose="02020603050405020304" pitchFamily="18" charset="0"/>
              </a:rPr>
              <a:t>able to: </a:t>
            </a:r>
          </a:p>
          <a:p>
            <a:pPr marL="1371600" lvl="2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600" dirty="0">
                <a:latin typeface="Calibri "/>
                <a:cs typeface="Times New Roman" panose="02020603050405020304" pitchFamily="18" charset="0"/>
              </a:rPr>
              <a:t>Explain the concept of: re-interview, complete coverage and consistency</a:t>
            </a:r>
          </a:p>
          <a:p>
            <a:pPr marL="1371600" lvl="2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600" dirty="0">
                <a:latin typeface="Calibri "/>
                <a:cs typeface="Times New Roman" panose="02020603050405020304" pitchFamily="18" charset="0"/>
              </a:rPr>
              <a:t>Explain the processes involved in using the CAPI to conduct re-interviews</a:t>
            </a:r>
          </a:p>
          <a:p>
            <a:pPr marL="1371600" lvl="2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600" dirty="0">
                <a:latin typeface="Calibri "/>
                <a:cs typeface="Times New Roman" panose="02020603050405020304" pitchFamily="18" charset="0"/>
              </a:rPr>
              <a:t>Demonstrate how to use the tablet to perform </a:t>
            </a:r>
            <a:r>
              <a:rPr lang="en-US" sz="2600" dirty="0" smtClean="0">
                <a:latin typeface="Calibri "/>
                <a:cs typeface="Times New Roman" panose="02020603050405020304" pitchFamily="18" charset="0"/>
              </a:rPr>
              <a:t>re-interviews</a:t>
            </a:r>
            <a:endParaRPr lang="en-US" sz="2600" dirty="0">
              <a:latin typeface="Calibri "/>
              <a:cs typeface="Times New Roman" panose="02020603050405020304" pitchFamily="18" charset="0"/>
            </a:endParaRPr>
          </a:p>
          <a:p>
            <a:pPr marL="1371600" lvl="2" indent="-457200">
              <a:lnSpc>
                <a:spcPct val="100000"/>
              </a:lnSpc>
              <a:buFont typeface="+mj-lt"/>
              <a:buAutoNum type="arabicPeriod"/>
            </a:pPr>
            <a:r>
              <a:rPr lang="en-US" sz="2600" dirty="0">
                <a:latin typeface="Calibri "/>
                <a:cs typeface="Times New Roman" panose="02020603050405020304" pitchFamily="18" charset="0"/>
              </a:rPr>
              <a:t>Interpret and use the report generated correctly to reconcile mismatches in the </a:t>
            </a:r>
            <a:r>
              <a:rPr lang="en-US" sz="2600" dirty="0" smtClean="0">
                <a:latin typeface="Calibri "/>
                <a:cs typeface="Times New Roman" panose="02020603050405020304" pitchFamily="18" charset="0"/>
              </a:rPr>
              <a:t>two responses</a:t>
            </a:r>
            <a:endParaRPr lang="en-US" sz="2600" dirty="0">
              <a:latin typeface="Calibri 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dirty="0">
              <a:latin typeface="Calibri 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07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43DF36F-CECE-43CC-94FC-DED37E7D5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890" y="3034665"/>
            <a:ext cx="10561320" cy="1270635"/>
          </a:xfrm>
        </p:spPr>
        <p:txBody>
          <a:bodyPr/>
          <a:lstStyle/>
          <a:p>
            <a:pPr algn="ctr"/>
            <a:r>
              <a:rPr lang="en-US" dirty="0">
                <a:latin typeface="Comic Sans MS" panose="030F0702030302020204" pitchFamily="66" charset="0"/>
              </a:rPr>
              <a:t>Please, Any Question(s)…?</a:t>
            </a:r>
            <a:endParaRPr lang="x-none" dirty="0">
              <a:latin typeface="Comic Sans MS" panose="030F0702030302020204" pitchFamily="66" charset="0"/>
            </a:endParaRP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xmlns="" id="{6CB88E55-2FEF-4A76-8FAB-EEBDC5E3CB09}"/>
              </a:ext>
            </a:extLst>
          </p:cNvPr>
          <p:cNvSpPr txBox="1">
            <a:spLocks/>
          </p:cNvSpPr>
          <p:nvPr/>
        </p:nvSpPr>
        <p:spPr>
          <a:xfrm>
            <a:off x="807720" y="1786890"/>
            <a:ext cx="10561320" cy="12706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THANK YOU!</a:t>
            </a:r>
            <a:endParaRPr lang="x-none" sz="6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EC743AE-4C54-4853-BFB4-C4A83C672D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521" y="4848062"/>
            <a:ext cx="2009775" cy="150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773 -0.41366 L -0.27773 -0.41343 C -0.26041 -0.41713 -0.27317 -0.41505 -0.23958 -0.41505 L -0.26067 -0.41644 C -0.25937 -0.4132 -0.25781 -0.41042 -0.25677 -0.40672 C -0.25625 -0.4051 -0.25625 -0.40301 -0.25598 -0.40116 C -0.25286 -0.38681 -0.25559 -0.4044 -0.25364 -0.39005 C -0.25273 -0.31413 -0.25286 -0.2919 -0.25286 -0.32338 L -0.22552 -0.42755 C -0.22526 -0.42153 -0.22526 -0.41551 -0.22473 -0.4095 C -0.22447 -0.40718 -0.22356 -0.4051 -0.22317 -0.40255 C -0.22252 -0.39931 -0.222 -0.39352 -0.22161 -0.39005 C -0.22135 -0.3882 -0.22109 -0.38635 -0.22083 -0.3845 C -0.22109 -0.36459 -0.22083 -0.34468 -0.22161 -0.32477 C -0.22161 -0.32315 -0.22213 -0.32061 -0.22317 -0.32061 C -0.22395 -0.32061 -0.22317 -0.32338 -0.22317 -0.32477 L -0.18802 -0.42338 C -0.18776 -0.41875 -0.1875 -0.41413 -0.18723 -0.4095 C -0.18697 -0.40672 -0.18658 -0.40417 -0.18645 -0.40116 C -0.18606 -0.39746 -0.1858 -0.39375 -0.18567 -0.39005 C -0.18502 -0.38125 -0.18567 -0.37223 -0.18411 -0.36366 C -0.18385 -0.36227 -0.18333 -0.36112 -0.18333 -0.3595 C -0.18307 -0.34746 -0.18333 -0.33542 -0.18333 -0.32338 L -0.19427 -0.37755 C -0.21341 -0.37547 -0.20195 -0.37616 -0.22864 -0.37616 L -0.14661 -0.41505 C -0.14843 -0.41274 -0.15091 -0.41158 -0.15208 -0.40811 C -0.15885 -0.38704 -0.14843 -0.40093 -0.1552 -0.39283 C -0.15729 -0.38727 -0.1595 -0.38079 -0.16302 -0.37755 C -0.16692 -0.37408 -0.1651 -0.37593 -0.16848 -0.372 C -0.16901 -0.36737 -0.16927 -0.36274 -0.17005 -0.35811 C -0.17031 -0.35625 -0.17109 -0.35463 -0.17161 -0.35255 C -0.17187 -0.35139 -0.172 -0.34977 -0.17239 -0.34838 C -0.17278 -0.347 -0.17369 -0.34584 -0.17395 -0.34422 C -0.17421 -0.34167 -0.17395 -0.33866 -0.17395 -0.33588 L -0.15208 -0.41783 C -0.14973 -0.41413 -0.14674 -0.41135 -0.14505 -0.40672 C -0.14375 -0.40371 -0.14322 -0.39167 -0.1427 -0.38727 C -0.14218 -0.3845 -0.14153 -0.38195 -0.14114 -0.37894 C -0.13971 -0.3713 -0.14075 -0.37338 -0.1388 -0.36366 C -0.13828 -0.36181 -0.13776 -0.35996 -0.13723 -0.35811 C -0.13619 -0.34838 -0.13567 -0.34306 -0.13567 -0.33172 C -0.13567 -0.33033 -0.13606 -0.33473 -0.13645 -0.33588 C -0.13867 -0.34399 -0.13802 -0.33565 -0.13802 -0.347 L -0.13958 -0.3595 C -0.15117 -0.36181 -0.14414 -0.36088 -0.16067 -0.36088 L -0.12161 -0.41783 C -0.12187 -0.41366 -0.12226 -0.40973 -0.12239 -0.40533 C -0.12291 -0.3801 -0.12174 -0.34977 -0.12473 -0.32338 C -0.12486 -0.3213 -0.12473 -0.32801 -0.12473 -0.33033 L -0.12395 -0.41644 C -0.12109 -0.41181 -0.11783 -0.40788 -0.11536 -0.40255 C -0.11419 -0.40024 -0.1138 -0.397 -0.11302 -0.39422 C -0.11184 -0.39121 -0.11002 -0.38797 -0.10911 -0.3845 C -0.10611 -0.37408 -0.10924 -0.38079 -0.1052 -0.37338 C -0.10494 -0.372 -0.10468 -0.37061 -0.10442 -0.36922 C -0.10338 -0.36528 -0.1026 -0.36297 -0.1013 -0.3595 C -0.10052 -0.35764 -0.09986 -0.35556 -0.09895 -0.35394 C -0.09817 -0.35278 -0.09739 -0.35209 -0.09661 -0.35116 C -0.09466 -0.34144 -0.09726 -0.35325 -0.09348 -0.34283 C -0.09296 -0.34167 -0.09322 -0.33982 -0.0927 -0.33866 C -0.09179 -0.33704 -0.09049 -0.33612 -0.08958 -0.3345 C -0.08333 -0.32454 -0.08723 -0.32778 -0.08255 -0.32477 C -0.07747 -0.35186 -0.0802 -0.33542 -0.08333 -0.40255 C -0.08346 -0.40695 -0.08567 -0.41065 -0.08567 -0.41505 L -0.08567 -0.41644 L -0.0638 -0.42061 C -0.06406 -0.38727 -0.06315 -0.35394 -0.06458 -0.32061 C -0.06458 -0.31852 -0.06705 -0.32176 -0.0677 -0.32338 C -0.06822 -0.325 -0.0677 -0.32709 -0.0677 -0.32894 L -0.03645 -0.41505 C -0.0401 -0.41459 -0.04375 -0.41528 -0.04739 -0.41366 C -0.04986 -0.41274 -0.0496 -0.40834 -0.05052 -0.40533 C -0.05195 -0.40024 -0.05221 -0.40163 -0.05442 -0.397 C -0.05859 -0.38797 -0.05312 -0.39676 -0.05833 -0.39144 C -0.05989 -0.38982 -0.06302 -0.38588 -0.06302 -0.38565 C -0.06354 -0.3845 -0.0638 -0.38311 -0.06458 -0.38172 C -0.06835 -0.375 -0.06588 -0.38264 -0.0677 -0.37616 L -0.06145 -0.38033 C -0.05989 -0.37663 -0.0582 -0.37315 -0.05677 -0.36922 C -0.05611 -0.3676 -0.05585 -0.36551 -0.0552 -0.36366 C -0.05455 -0.36204 -0.05351 -0.36112 -0.05286 -0.3595 C -0.05169 -0.35695 -0.05078 -0.35394 -0.04973 -0.35116 C -0.04921 -0.34977 -0.04882 -0.34815 -0.04817 -0.347 C -0.04739 -0.34561 -0.04648 -0.34445 -0.04583 -0.34283 C -0.04296 -0.33704 -0.04557 -0.34005 -0.04192 -0.3345 C -0.04114 -0.33357 -0.04023 -0.33288 -0.03958 -0.33172 C -0.0375 -0.32917 -0.03372 -0.32362 -0.03177 -0.322 C -0.03046 -0.32107 -0.02786 -0.32061 -0.02786 -0.32038 L -0.00052 -0.41783 C 0.00183 -0.4169 0.00443 -0.41737 0.00652 -0.41505 C 0.01042 -0.41112 0.01003 -0.40811 0.0112 -0.40255 C 0.01198 -0.39931 0.0129 -0.3963 0.01355 -0.39283 C 0.0142 -0.39028 0.0142 -0.38704 0.01511 -0.3845 C 0.01615 -0.38218 0.01784 -0.38102 0.01902 -0.37894 C 0.02097 -0.3757 0.02045 -0.37454 0.02136 -0.37061 C 0.02188 -0.36875 0.0224 -0.3669 0.02292 -0.36505 C 0.02487 -0.37524 0.02266 -0.36343 0.02605 -0.38311 C 0.02631 -0.3845 0.02631 -0.38635 0.02683 -0.38727 C 0.02748 -0.38843 0.02839 -0.3882 0.02917 -0.38866 C 0.02969 -0.39005 0.03021 -0.39167 0.03073 -0.39283 C 0.03152 -0.39445 0.03256 -0.39538 0.03308 -0.397 C 0.0336 -0.39838 0.0336 -0.4 0.03386 -0.40116 C 0.03698 -0.41204 0.03425 -0.39908 0.0362 -0.4095 C 0.03542 -0.40996 0.03464 -0.41158 0.03386 -0.41088 C 0.03321 -0.41042 0.0336 -0.40811 0.03308 -0.40672 C 0.03243 -0.40487 0.03152 -0.40301 0.03073 -0.40116 C 0.03021 -0.397 0.02995 -0.39283 0.02917 -0.38866 C 0.02891 -0.38681 0.028 -0.38519 0.02761 -0.38311 C 0.02474 -0.36598 0.02904 -0.38241 0.02527 -0.36922 C 0.0237 -0.3551 0.0254 -0.36806 0.0237 -0.35811 C 0.02344 -0.35625 0.02357 -0.35417 0.02292 -0.35255 C 0.02214 -0.35047 0.02084 -0.34885 0.0198 -0.347 C 0.0181 -0.3375 0.02019 -0.34931 0.01823 -0.33588 C 0.0181 -0.3345 0.01771 -0.33311 0.01745 -0.33172 C 0.01719 -0.32987 0.01732 -0.32778 0.01667 -0.32616 C 0.01615 -0.32477 0.01511 -0.32431 0.01433 -0.32338 L 0.01277 -0.31505 L 0.05027 -0.38866 C 0.05157 -0.39237 0.05274 -0.39653 0.05417 -0.39977 C 0.05482 -0.40116 0.05586 -0.40163 0.05652 -0.40255 C 0.05743 -0.40394 0.05795 -0.40579 0.05886 -0.40672 C 0.06003 -0.40811 0.06355 -0.40996 0.06511 -0.41088 C 0.06719 -0.41042 0.06941 -0.41019 0.07136 -0.4095 C 0.07253 -0.40926 0.0737 -0.40926 0.07448 -0.40811 C 0.07527 -0.40718 0.0754 -0.40533 0.07605 -0.40394 C 0.07683 -0.40278 0.07761 -0.40209 0.07839 -0.40116 C 0.08295 -0.38936 0.07761 -0.4044 0.08073 -0.39283 C 0.08321 -0.3845 0.08347 -0.38403 0.0862 -0.37755 C 0.08842 -0.36621 0.0892 -0.36528 0.08698 -0.34977 C 0.08685 -0.34815 0.08555 -0.34792 0.08464 -0.347 C 0.08373 -0.34607 0.08269 -0.34514 0.08152 -0.34422 C 0.07995 -0.34306 0.07774 -0.34213 0.07605 -0.34144 C 0.07162 -0.3419 0.06719 -0.34144 0.06277 -0.34283 C 0.06172 -0.34329 0.0612 -0.34561 0.06042 -0.347 C 0.05899 -0.35 0.05782 -0.35348 0.05652 -0.35672 C 0.05625 -0.35903 0.05612 -0.36135 0.05573 -0.36366 C 0.0556 -0.36528 0.05495 -0.36644 0.05495 -0.36783 C 0.05508 -0.37292 0.05404 -0.39121 0.05808 -0.39838 C 0.05912 -0.40024 0.06003 -0.40163 0.0612 -0.40255 C 0.0625 -0.40371 0.06381 -0.40394 0.06511 -0.40394 C 0.0711 -0.40487 0.08308 -0.40533 0.08308 -0.4051 L 0.10573 -0.41922 C 0.10678 -0.41413 0.10821 -0.40926 0.10886 -0.40394 C 0.10951 -0.4 0.10951 -0.39561 0.10964 -0.39144 C 0.11081 -0.37153 0.10964 -0.38079 0.1112 -0.36922 C 0.11146 -0.36181 0.11133 -0.3544 0.11198 -0.347 C 0.11224 -0.34538 0.11329 -0.34445 0.11355 -0.34283 C 0.11433 -0.33936 0.11433 -0.33519 0.11511 -0.33172 C 0.11563 -0.3301 0.1168 -0.32917 0.11745 -0.32755 C 0.1181 -0.32639 0.11849 -0.32477 0.11902 -0.32338 C 0.12917 -0.3294 0.11941 -0.322 0.12605 -0.33172 C 0.1267 -0.33264 0.12761 -0.33288 0.12839 -0.33311 C 0.13529 -0.33658 0.12826 -0.33264 0.13386 -0.33588 C 0.13568 -0.33913 0.13672 -0.34051 0.13777 -0.34422 C 0.13816 -0.34561 0.13829 -0.347 0.13855 -0.34838 C 0.13881 -0.36644 0.13816 -0.38473 0.13933 -0.40255 C 0.13959 -0.40533 0.14115 -0.39815 0.14167 -0.39561 C 0.14219 -0.39399 0.14219 -0.3919 0.14245 -0.39005 C 0.14271 -0.37894 0.14284 -0.36783 0.14323 -0.35672 C 0.14336 -0.35394 0.14454 -0.34213 0.1448 -0.33866 C 0.14584 -0.34375 0.14558 -0.34144 0.14558 -0.34561 L 0.14167 -0.34977 L 0.12292 -0.34561 " pathEditMode="relative" rAng="0" ptsTypes="AAAAAAAAAAAAAAAAAAAAAAAAAAAAAAAAAAAAAAAAAAAAAAAAAAAAAAAAAAAAAAAAAAAAAAAAAAAAAAAAAAAAAAAAAAAAAAAAAAAAAAAAAAAAAAAAAAAAAAAAAAAAAAAAAAAAAAAAAAAAAAAAAAAAAAAAAAAAAAAAAAAA">
                                      <p:cBhvr>
                                        <p:cTn id="8" dur="3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59" y="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585 -0.22894 L -0.30585 -0.22871 C -0.30611 -0.22431 -0.30651 -0.21991 -0.30664 -0.21505 C -0.30703 -0.20463 -0.30703 -0.19375 -0.30742 -0.18311 C -0.30781 -0.1757 -0.30833 -0.16829 -0.30898 -0.16088 C -0.30924 -0.15811 -0.3095 -0.15533 -0.30976 -0.15255 C -0.3108 -0.14514 -0.31054 -0.15163 -0.31054 -0.14561 L -0.30742 -0.21644 C -0.30507 -0.21505 -0.30273 -0.21413 -0.30039 -0.21227 C -0.29908 -0.21135 -0.29765 -0.20996 -0.29648 -0.20811 C -0.29401 -0.2044 -0.29192 -0.2007 -0.29023 -0.19561 C -0.28971 -0.19399 -0.28919 -0.1919 -0.28867 -0.19005 C -0.28971 -0.18866 -0.29062 -0.18658 -0.29179 -0.18588 C -0.30963 -0.17894 -0.29856 -0.18843 -0.30429 -0.18311 L -0.28242 -0.22894 C -0.28268 -0.22477 -0.2832 -0.22084 -0.2832 -0.21644 C -0.2832 -0.20209 -0.28255 -0.19468 -0.28164 -0.18172 L -0.28242 -0.14561 L -0.25976 -0.18311 C -0.25846 -0.18635 -0.25638 -0.18913 -0.25585 -0.19283 C -0.25572 -0.19468 -0.25729 -0.19561 -0.2582 -0.19561 L -0.27148 -0.19422 C -0.27486 -0.18542 -0.27473 -0.18774 -0.27226 -0.16922 C -0.27213 -0.1676 -0.2707 -0.16737 -0.26992 -0.16644 C -0.2694 -0.16505 -0.26914 -0.16343 -0.26835 -0.16227 C -0.2677 -0.16158 -0.26679 -0.16158 -0.26601 -0.16088 C -0.26523 -0.16019 -0.26445 -0.15903 -0.26367 -0.15811 L -0.25273 -0.1595 L -0.22929 -0.18033 C -0.23541 -0.18982 -0.23567 -0.19399 -0.2457 -0.18727 C -0.24713 -0.18658 -0.24674 -0.18264 -0.24726 -0.18033 C -0.24583 -0.1595 -0.2483 -0.17616 -0.24414 -0.16505 C -0.24114 -0.15718 -0.24635 -0.16436 -0.24101 -0.15811 C -0.23841 -0.15903 -0.23567 -0.15903 -0.2332 -0.16088 C -0.23255 -0.16158 -0.23281 -0.16389 -0.23242 -0.16505 C -0.23177 -0.1676 -0.23085 -0.16968 -0.23007 -0.172 C -0.2289 -0.19491 -0.22981 -0.18658 -0.22851 -0.16922 C -0.22838 -0.16737 -0.22812 -0.16551 -0.22773 -0.16366 C -0.22604 -0.15255 -0.22617 -0.15093 -0.22617 -0.15672 L -0.20273 -0.197 C -0.20468 -0.19792 -0.21575 -0.20371 -0.21757 -0.19838 C -0.21953 -0.19352 -0.21731 -0.18635 -0.21679 -0.18033 C -0.21679 -0.17894 -0.21653 -0.17755 -0.21601 -0.17616 C -0.21484 -0.17315 -0.21315 -0.1713 -0.21132 -0.16922 C -0.2108 -0.16783 -0.20937 -0.16667 -0.20976 -0.16505 C -0.21132 -0.16065 -0.22122 -0.16227 -0.22148 -0.16227 L -0.18867 -0.17894 C -0.18867 -0.17917 -0.18372 -0.19746 -0.18789 -0.19977 C -0.1914 -0.20186 -0.19518 -0.19885 -0.19882 -0.19838 C -0.20078 -0.19352 -0.20117 -0.19352 -0.20117 -0.18588 C -0.20117 -0.17987 -0.20104 -0.17385 -0.20039 -0.16783 C -0.19986 -0.16297 -0.19726 -0.1625 -0.19492 -0.16227 C -0.19049 -0.16204 -0.18606 -0.16227 -0.18164 -0.16227 L -0.1496 -0.21088 C -0.15195 -0.20764 -0.15494 -0.20556 -0.15664 -0.20116 C -0.15768 -0.19908 -0.15703 -0.19561 -0.15742 -0.19283 C -0.15807 -0.18959 -0.15898 -0.18635 -0.15976 -0.18311 C -0.16002 -0.18033 -0.15989 -0.17732 -0.16054 -0.17477 C -0.16106 -0.17338 -0.16223 -0.17338 -0.16289 -0.172 C -0.16367 -0.17084 -0.16406 -0.16945 -0.16445 -0.16783 C -0.16484 -0.16667 -0.16471 -0.16482 -0.16523 -0.16366 C -0.16614 -0.16204 -0.16731 -0.16088 -0.16835 -0.1595 C -0.16692 -0.17038 -0.16901 -0.16042 -0.16445 -0.16922 C -0.16328 -0.17176 -0.1625 -0.175 -0.16132 -0.17755 C -0.16067 -0.17963 -0.15976 -0.18125 -0.15898 -0.18311 C -0.15846 -0.18588 -0.15885 -0.18982 -0.15742 -0.19144 C -0.15416 -0.19538 -0.15585 -0.19306 -0.15273 -0.19838 C -0.15078 -0.20903 -0.15351 -0.19607 -0.15039 -0.20672 C -0.14817 -0.21482 -0.15182 -0.20718 -0.14726 -0.21505 C -0.14648 -0.21366 -0.14557 -0.2125 -0.14492 -0.21088 C -0.14375 -0.20811 -0.14322 -0.20463 -0.14257 -0.20116 C -0.14231 -0.19792 -0.14231 -0.19468 -0.14179 -0.19144 C -0.14153 -0.18959 -0.14049 -0.18797 -0.14023 -0.18588 C -0.13645 -0.14075 -0.14127 -0.17639 -0.13867 -0.15811 C -0.13893 -0.16366 -0.13828 -0.16968 -0.13945 -0.17477 C -0.1401 -0.17732 -0.14192 -0.17871 -0.14335 -0.17894 C -0.14908 -0.1801 -0.15481 -0.17894 -0.16054 -0.17894 L -0.12695 -0.197 C -0.12643 -0.19561 -0.12643 -0.19283 -0.12539 -0.19283 C -0.12356 -0.19329 -0.12239 -0.19676 -0.1207 -0.19838 C -0.12005 -0.19931 -0.11914 -0.19931 -0.11835 -0.19977 C -0.11575 -0.19931 -0.11302 -0.20047 -0.11054 -0.19838 C -0.10963 -0.19769 -0.10976 -0.19491 -0.10976 -0.19283 C -0.10976 -0.18264 -0.10976 -0.17246 -0.11054 -0.16227 C -0.1108 -0.16019 -0.11223 -0.1588 -0.11289 -0.15672 C -0.11302 -0.15649 -0.11289 -0.15579 -0.11289 -0.15533 L -0.10742 -0.19561 C -0.10742 -0.19538 -0.10416 -0.18288 -0.10273 -0.18033 C -0.10208 -0.17917 -0.10117 -0.17848 -0.10039 -0.17755 C -0.09778 -0.17801 -0.09505 -0.17732 -0.09257 -0.17894 C -0.09153 -0.17987 -0.09166 -0.18288 -0.09101 -0.1845 C -0.09101 -0.18473 -0.08802 -0.19167 -0.08867 -0.19283 C -0.08932 -0.19399 -0.09023 -0.1919 -0.09101 -0.19144 C -0.09179 -0.18959 -0.09296 -0.1882 -0.09335 -0.18588 C -0.09401 -0.18334 -0.09388 -0.18033 -0.09414 -0.17755 C -0.0944 -0.17524 -0.09466 -0.17292 -0.09492 -0.17061 C -0.09518 -0.16875 -0.09557 -0.16713 -0.0957 -0.16505 C -0.09609 -0.1625 -0.09596 -0.1595 -0.09648 -0.15672 C -0.097 -0.1551 -0.09817 -0.15417 -0.09882 -0.15255 C -0.09947 -0.15139 -0.09986 -0.14977 -0.10039 -0.14838 C -0.10143 -0.14653 -0.1026 -0.14491 -0.10351 -0.14283 C -0.10468 -0.14028 -0.10846 -0.13357 -0.10664 -0.1345 L -0.10429 -0.13588 L -0.06992 -0.19283 C -0.06809 -0.19746 -0.06679 -0.20278 -0.06445 -0.20672 C -0.06367 -0.20811 -0.06315 -0.21019 -0.0621 -0.21088 C -0.06067 -0.21204 -0.05898 -0.21181 -0.05742 -0.21227 C -0.05638 -0.21366 -0.05546 -0.21528 -0.05429 -0.21644 C -0.05364 -0.2176 -0.05299 -0.21922 -0.05195 -0.21922 C -0.05013 -0.21968 -0.0483 -0.21829 -0.04648 -0.21783 C -0.0457 -0.21551 -0.04505 -0.2132 -0.04414 -0.21088 C -0.04322 -0.20857 -0.04205 -0.20649 -0.04101 -0.20394 C -0.04036 -0.20232 -0.03997 -0.20024 -0.03945 -0.19838 C -0.03919 -0.19514 -0.03906 -0.1919 -0.03867 -0.18866 C -0.03854 -0.18727 -0.03802 -0.18612 -0.03789 -0.1845 C -0.0375 -0.18056 -0.03736 -0.17616 -0.0371 -0.172 C -0.0388 -0.15394 -0.03619 -0.17014 -0.04023 -0.16088 C -0.04414 -0.15255 -0.03658 -0.16088 -0.04414 -0.15394 C -0.04908 -0.15487 -0.05416 -0.15487 -0.05898 -0.15672 C -0.06015 -0.15718 -0.06067 -0.1595 -0.06132 -0.16088 C -0.06289 -0.16413 -0.06406 -0.16737 -0.06523 -0.17061 C -0.06549 -0.1757 -0.06601 -0.18079 -0.06601 -0.18588 C -0.06601 -0.19445 -0.06523 -0.21088 -0.06523 -0.21065 L -0.05351 -0.17894 C -0.05195 -0.17477 -0.05026 -0.17084 -0.04882 -0.16644 C -0.04375 -0.15093 -0.04817 -0.15973 -0.04335 -0.15116 C -0.04166 -0.1419 -0.04414 -0.15209 -0.04023 -0.14422 C -0.03515 -0.13403 -0.03945 -0.1382 -0.03476 -0.13311 C -0.03437 -0.13264 -0.03372 -0.13218 -0.0332 -0.13172 L -0.03007 -0.19838 C -0.02877 -0.19514 -0.02682 -0.1926 -0.02617 -0.18866 C -0.02526 -0.18264 -0.02604 -0.1757 -0.02539 -0.16922 C -0.02526 -0.1669 -0.02434 -0.16482 -0.02382 -0.16227 C -0.02356 -0.16112 -0.02369 -0.15926 -0.02304 -0.15811 C -0.02252 -0.15718 -0.02148 -0.15718 -0.0207 -0.15672 C -0.01835 -0.15718 -0.01445 -0.15417 -0.01367 -0.15811 C -0.01145 -0.17014 -0.01367 -0.1838 -0.01523 -0.19561 C -0.01432 -0.16806 -0.01445 -0.18102 -0.01445 -0.15672 L 0.01602 -0.18866 C 0.01368 -0.18913 0.0112 -0.18959 0.00899 -0.19005 C 0.00782 -0.19051 0.00691 -0.19144 0.00586 -0.19144 C 0.00183 -0.19144 -0.00195 -0.19051 -0.00585 -0.19005 C -0.00664 -0.1882 -0.00807 -0.18681 -0.0082 -0.1845 C -0.00859 -0.17917 -0.00846 -0.17338 -0.00742 -0.16783 C -0.00729 -0.16644 -0.00598 -0.1669 -0.00507 -0.16644 C -0.00416 -0.16598 -0.00312 -0.16528 -0.00195 -0.16505 C 0.00287 -0.16482 0.00795 -0.16505 0.0129 -0.16505 L 0.03555 -0.19422 C 0.03034 -0.19237 0.02487 -0.19213 0.01993 -0.18866 C 0.01915 -0.1882 0.02019 -0.18588 0.02071 -0.1845 C 0.02123 -0.18288 0.02214 -0.18172 0.02305 -0.18033 C 0.0237 -0.1794 0.02448 -0.17848 0.0254 -0.17755 C 0.02761 -0.17547 0.02995 -0.17385 0.03243 -0.172 C 0.03308 -0.17153 0.03399 -0.1713 0.03477 -0.17061 C 0.04076 -0.16528 0.03347 -0.17014 0.03946 -0.16644 C 0.0392 -0.16413 0.03959 -0.16112 0.03868 -0.1595 C 0.03672 -0.15695 0.03165 -0.15533 0.03165 -0.1551 C 0.02982 -0.15579 0.02787 -0.15556 0.02618 -0.15672 C 0.025 -0.15764 0.02279 -0.1632 0.02227 -0.16505 C 0.02214 -0.16551 0.02227 -0.16598 0.02227 -0.16644 L 0.04961 -0.21227 C 0.05222 -0.19815 0.053 -0.1963 0.05352 -0.17894 C 0.05352 -0.17477 0.05287 -0.17084 0.05274 -0.16644 C 0.05235 -0.16158 0.05235 -0.15625 0.05196 -0.15116 C 0.05157 -0.14746 0.05222 -0.13843 0.0504 -0.14005 C 0.04818 -0.14213 0.0504 -0.14838 0.0504 -0.15255 L 0.04493 -0.19838 C 0.04493 -0.19815 0.05183 -0.18797 0.05508 -0.18727 C 0.0573 -0.18704 0.05977 -0.18727 0.06211 -0.18727 L 0.06758 -0.19422 L 0.06758 -0.14838 L 0.08165 -0.18033 C 0.08204 -0.18241 0.08308 -0.19375 0.08633 -0.19422 C 0.08868 -0.19468 0.09102 -0.19329 0.09336 -0.19283 C 0.09362 -0.19098 0.09362 -0.18913 0.09415 -0.18727 C 0.09467 -0.18496 0.09623 -0.18311 0.09649 -0.18033 C 0.09701 -0.17385 0.09675 -0.16852 0.09336 -0.16644 C 0.0918 -0.16575 0.09024 -0.16551 0.08868 -0.16505 C 0.08737 -0.16551 0.08594 -0.16551 0.08477 -0.16644 C 0.08021 -0.17061 0.08165 -0.18218 0.08321 -0.18866 C 0.08386 -0.1919 0.0879 -0.19422 0.0879 -0.19399 L 0.10352 -0.19561 C 0.103 -0.19005 0.10248 -0.17338 0.10196 -0.17894 C 0.10118 -0.18727 0.1017 -0.19584 0.10274 -0.20394 C 0.10287 -0.20579 0.1043 -0.20579 0.10508 -0.20672 C 0.10717 -0.2044 0.10925 -0.20255 0.11133 -0.19977 C 0.11303 -0.19746 0.11472 -0.19329 0.11602 -0.19005 C 0.11719 -0.16899 0.11602 -0.18334 0.11758 -0.16922 C 0.11784 -0.16667 0.11836 -0.16088 0.11836 -0.16065 L 0.1293 -0.15811 L 0.13946 -0.15811 L 0.14883 -0.16227 L 0.15899 -0.2095 C 0.1629 -0.20903 0.1668 -0.20973 0.17071 -0.20811 C 0.17162 -0.20788 0.175 -0.19931 0.1754 -0.19838 C 0.17644 -0.19584 0.17852 -0.19005 0.17852 -0.18982 C 0.17826 -0.18774 0.17878 -0.18426 0.17774 -0.18311 C 0.1754 -0.18102 0.1724 -0.18264 0.16993 -0.18172 C 0.16902 -0.18172 0.16836 -0.18079 0.16758 -0.18033 C 0.16654 -0.17894 0.16537 -0.17801 0.16446 -0.17616 C 0.1599 -0.16829 0.1629 -0.15186 0.1629 -0.14422 L 0.16446 -0.14283 L 0.21133 -0.1345 L 0.21368 -0.12338 L 0.18086 -0.16227 " pathEditMode="relative" rAng="0" ptsTypes="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14" dur="9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-3176" y="0"/>
            <a:ext cx="12195175" cy="782641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002060"/>
                </a:solidFill>
                <a:cs typeface="Times New Roman" panose="02020603050405020304" pitchFamily="18" charset="0"/>
              </a:rPr>
              <a:t/>
            </a:r>
            <a:br>
              <a:rPr lang="en-US" sz="4000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en-US" sz="4000" dirty="0">
                <a:solidFill>
                  <a:srgbClr val="002060"/>
                </a:solidFill>
                <a:cs typeface="Times New Roman" panose="02020603050405020304" pitchFamily="18" charset="0"/>
              </a:rPr>
              <a:t>Concepts and Definitions</a:t>
            </a:r>
            <a:r>
              <a:rPr lang="en-US" sz="4000" u="sng" dirty="0">
                <a:solidFill>
                  <a:srgbClr val="FF0000"/>
                </a:solidFill>
              </a:rPr>
              <a:t/>
            </a:r>
            <a:br>
              <a:rPr lang="en-US" sz="4000" u="sng" dirty="0">
                <a:solidFill>
                  <a:srgbClr val="FF0000"/>
                </a:solidFill>
              </a:rPr>
            </a:br>
            <a:endParaRPr lang="en-US" sz="3100" b="1" i="1" dirty="0">
              <a:solidFill>
                <a:srgbClr val="0070C0"/>
              </a:solidFill>
              <a:cs typeface="Times New Roman" panose="02020603050405020304" pitchFamily="18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93700" y="1016000"/>
            <a:ext cx="11328399" cy="50165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026" y="866775"/>
            <a:ext cx="1172527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3200" b="1" dirty="0" smtClean="0">
                <a:cs typeface="Times New Roman" panose="02020603050405020304" pitchFamily="18" charset="0"/>
              </a:rPr>
              <a:t>Re-interview</a:t>
            </a:r>
            <a:r>
              <a:rPr lang="en-GB" sz="3200" dirty="0" smtClean="0">
                <a:cs typeface="Times New Roman" panose="02020603050405020304" pitchFamily="18" charset="0"/>
              </a:rPr>
              <a:t> </a:t>
            </a:r>
            <a:r>
              <a:rPr lang="en-GB" sz="3200" dirty="0">
                <a:cs typeface="Times New Roman" panose="02020603050405020304" pitchFamily="18" charset="0"/>
              </a:rPr>
              <a:t>refers to an interview that is conducted to assess the completeness of coverage (geographically and content-wise) and accuracy of information pertaining to the covered units (structures, households and persons)</a:t>
            </a:r>
          </a:p>
          <a:p>
            <a:pPr algn="just"/>
            <a:endParaRPr lang="en-GB" sz="800" dirty="0"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3200" b="1" dirty="0">
                <a:cs typeface="Times New Roman" panose="02020603050405020304" pitchFamily="18" charset="0"/>
              </a:rPr>
              <a:t>Complete coverage</a:t>
            </a:r>
            <a:r>
              <a:rPr lang="en-GB" sz="3200" dirty="0">
                <a:cs typeface="Times New Roman" panose="02020603050405020304" pitchFamily="18" charset="0"/>
              </a:rPr>
              <a:t> refers to the listing of all structures and households and enumeration of all persons in the assigned area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800" dirty="0"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3200" b="1" dirty="0">
                <a:cs typeface="Times New Roman" panose="02020603050405020304" pitchFamily="18" charset="0"/>
              </a:rPr>
              <a:t>Consistency </a:t>
            </a:r>
            <a:r>
              <a:rPr lang="en-GB" sz="3200" dirty="0">
                <a:cs typeface="Times New Roman" panose="02020603050405020304" pitchFamily="18" charset="0"/>
              </a:rPr>
              <a:t>refers to the situation where the entries of the Supervisor agree with those collected by the Enumerator</a:t>
            </a:r>
          </a:p>
        </p:txBody>
      </p:sp>
    </p:spTree>
    <p:extLst>
      <p:ext uri="{BB962C8B-B14F-4D97-AF65-F5344CB8AC3E}">
        <p14:creationId xmlns:p14="http://schemas.microsoft.com/office/powerpoint/2010/main" val="265854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052A178-4BB1-4868-B071-170A9475D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20241"/>
            <a:ext cx="12192000" cy="800100"/>
          </a:xfrm>
        </p:spPr>
        <p:txBody>
          <a:bodyPr/>
          <a:lstStyle/>
          <a:p>
            <a:r>
              <a:rPr lang="en-GB" sz="3600" dirty="0">
                <a:solidFill>
                  <a:srgbClr val="002060"/>
                </a:solidFill>
              </a:rPr>
              <a:t>Why </a:t>
            </a:r>
            <a:r>
              <a:rPr lang="en-GB" sz="3600" dirty="0" smtClean="0">
                <a:solidFill>
                  <a:srgbClr val="002060"/>
                </a:solidFill>
              </a:rPr>
              <a:t>Re-interview </a:t>
            </a:r>
            <a:r>
              <a:rPr lang="en-GB" sz="3600" dirty="0">
                <a:solidFill>
                  <a:srgbClr val="002060"/>
                </a:solidFill>
              </a:rPr>
              <a:t>in the 2021 </a:t>
            </a:r>
            <a:r>
              <a:rPr lang="en-GB" dirty="0">
                <a:solidFill>
                  <a:srgbClr val="002060"/>
                </a:solidFill>
              </a:rPr>
              <a:t>PHC</a:t>
            </a:r>
            <a:endParaRPr lang="x-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A77F990-904C-432F-9767-4D726F55A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A190AB-29E8-47F3-AD13-CBC33833E9BF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CA5A267-F78A-434E-B44C-B8217456CDF7}"/>
              </a:ext>
            </a:extLst>
          </p:cNvPr>
          <p:cNvSpPr txBox="1"/>
          <p:nvPr/>
        </p:nvSpPr>
        <p:spPr>
          <a:xfrm>
            <a:off x="262759" y="921569"/>
            <a:ext cx="11519338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Re-interview is conducted to ensure consistency and accuracy of information being collected from respondents for Listing and PHC 1A.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These re-interviews are meant to ensure that the Enumerator is prompted about the quality of his/her data before the end of Listing and </a:t>
            </a:r>
            <a:r>
              <a:rPr lang="en-GB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PHC 1A </a:t>
            </a:r>
            <a:r>
              <a:rPr lang="en-GB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enumeration</a:t>
            </a:r>
            <a:r>
              <a:rPr lang="en-GB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dirty="0">
              <a:latin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re-interviews will be conducted in two </a:t>
            </a:r>
            <a:r>
              <a:rPr lang="en-GB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phases, i.e. during the </a:t>
            </a:r>
            <a:r>
              <a:rPr lang="en-GB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Listing phase and </a:t>
            </a:r>
            <a:r>
              <a:rPr lang="en-GB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also, during the Enumeration </a:t>
            </a:r>
            <a:r>
              <a:rPr lang="en-GB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phase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x-none" sz="3200" dirty="0"/>
          </a:p>
        </p:txBody>
      </p:sp>
    </p:spTree>
    <p:extLst>
      <p:ext uri="{BB962C8B-B14F-4D97-AF65-F5344CB8AC3E}">
        <p14:creationId xmlns:p14="http://schemas.microsoft.com/office/powerpoint/2010/main" val="355848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052A178-4BB1-4868-B071-170A9475D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TEASER: </a:t>
            </a:r>
            <a:r>
              <a:rPr lang="en-GB" dirty="0"/>
              <a:t>Re-interviews</a:t>
            </a:r>
            <a:r>
              <a:rPr lang="en-GB" sz="3600" dirty="0"/>
              <a:t> in the Census</a:t>
            </a:r>
            <a:endParaRPr lang="x-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A77F990-904C-432F-9767-4D726F55A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A190AB-29E8-47F3-AD13-CBC33833E9B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xmlns="" id="{0CD3B947-8904-4457-8490-55DAEAAB62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3602248"/>
              </p:ext>
            </p:extLst>
          </p:nvPr>
        </p:nvGraphicFramePr>
        <p:xfrm>
          <a:off x="0" y="887413"/>
          <a:ext cx="12192000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5945">
                  <a:extLst>
                    <a:ext uri="{9D8B030D-6E8A-4147-A177-3AD203B41FA5}">
                      <a16:colId xmlns:a16="http://schemas.microsoft.com/office/drawing/2014/main" xmlns="" val="815882837"/>
                    </a:ext>
                  </a:extLst>
                </a:gridCol>
                <a:gridCol w="10216055">
                  <a:extLst>
                    <a:ext uri="{9D8B030D-6E8A-4147-A177-3AD203B41FA5}">
                      <a16:colId xmlns:a16="http://schemas.microsoft.com/office/drawing/2014/main" xmlns="" val="26217658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n-lt"/>
                        </a:rPr>
                        <a:t>?</a:t>
                      </a:r>
                      <a:endParaRPr lang="x-none" sz="2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+mn-lt"/>
                        </a:rPr>
                        <a:t>Responses</a:t>
                      </a:r>
                      <a:endParaRPr lang="x-none" sz="3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56873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n-lt"/>
                        </a:rPr>
                        <a:t>WHAT</a:t>
                      </a:r>
                    </a:p>
                    <a:p>
                      <a:pPr algn="ctr"/>
                      <a:endParaRPr lang="x-none" sz="2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35725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n-lt"/>
                        </a:rPr>
                        <a:t>WHY</a:t>
                      </a:r>
                    </a:p>
                    <a:p>
                      <a:pPr algn="ctr"/>
                      <a:endParaRPr lang="x-none" sz="2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4543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n-lt"/>
                        </a:rPr>
                        <a:t>WHEN</a:t>
                      </a:r>
                    </a:p>
                    <a:p>
                      <a:pPr algn="ctr"/>
                      <a:endParaRPr lang="x-none" sz="2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31316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n-lt"/>
                        </a:rPr>
                        <a:t>WHO</a:t>
                      </a:r>
                      <a:endParaRPr lang="x-none" sz="2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35514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+mn-lt"/>
                        </a:rPr>
                        <a:t>HOW</a:t>
                      </a:r>
                    </a:p>
                    <a:p>
                      <a:pPr algn="ctr"/>
                      <a:endParaRPr lang="x-none" sz="2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984363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FE5BE3C-B419-4797-B3AE-6B877989B6C2}"/>
              </a:ext>
            </a:extLst>
          </p:cNvPr>
          <p:cNvSpPr txBox="1"/>
          <p:nvPr/>
        </p:nvSpPr>
        <p:spPr>
          <a:xfrm>
            <a:off x="1981732" y="1571026"/>
            <a:ext cx="96776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ea typeface="Times New Roman" panose="02020603050405020304" pitchFamily="18" charset="0"/>
                <a:cs typeface="Times New Roman" panose="02020603050405020304" pitchFamily="18" charset="0"/>
              </a:rPr>
              <a:t> Interviews conducted by Supervisors to check for quality of data.</a:t>
            </a:r>
            <a:endParaRPr lang="en-US" sz="2800" i="0" dirty="0"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4B6276E-1E33-4A10-8E33-DF300F3BD686}"/>
              </a:ext>
            </a:extLst>
          </p:cNvPr>
          <p:cNvSpPr txBox="1"/>
          <p:nvPr/>
        </p:nvSpPr>
        <p:spPr>
          <a:xfrm>
            <a:off x="1981732" y="2352396"/>
            <a:ext cx="102102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a typeface="Times New Roman" panose="02020603050405020304" pitchFamily="18" charset="0"/>
                <a:cs typeface="Times New Roman" panose="02020603050405020304" pitchFamily="18" charset="0"/>
              </a:rPr>
              <a:t>Ensure consistency and accuracy of information collected from </a:t>
            </a:r>
            <a:br>
              <a:rPr lang="en-US" sz="2800" dirty="0"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ea typeface="Times New Roman" panose="02020603050405020304" pitchFamily="18" charset="0"/>
                <a:cs typeface="Times New Roman" panose="02020603050405020304" pitchFamily="18" charset="0"/>
              </a:rPr>
              <a:t>the respondents.</a:t>
            </a:r>
            <a:endParaRPr lang="en-US" sz="1800" i="0" dirty="0"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EA3EAA5-8A9D-4DF2-A377-9AE6904AB49F}"/>
              </a:ext>
            </a:extLst>
          </p:cNvPr>
          <p:cNvSpPr txBox="1"/>
          <p:nvPr/>
        </p:nvSpPr>
        <p:spPr>
          <a:xfrm>
            <a:off x="1981731" y="3493881"/>
            <a:ext cx="88196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a typeface="Times New Roman" panose="02020603050405020304" pitchFamily="18" charset="0"/>
                <a:cs typeface="Times New Roman" panose="02020603050405020304" pitchFamily="18" charset="0"/>
              </a:rPr>
              <a:t>Before the end of each phase of the exercise (listing and main census).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16F6629-2AD6-454B-AE5D-1EEF486E0658}"/>
              </a:ext>
            </a:extLst>
          </p:cNvPr>
          <p:cNvSpPr txBox="1"/>
          <p:nvPr/>
        </p:nvSpPr>
        <p:spPr>
          <a:xfrm>
            <a:off x="1981731" y="4425576"/>
            <a:ext cx="7105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Supervisor</a:t>
            </a:r>
            <a:endParaRPr lang="en-US" sz="28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2EB723C-C0DA-4595-B755-492501918F8A}"/>
              </a:ext>
            </a:extLst>
          </p:cNvPr>
          <p:cNvSpPr txBox="1"/>
          <p:nvPr/>
        </p:nvSpPr>
        <p:spPr>
          <a:xfrm>
            <a:off x="1981731" y="5163793"/>
            <a:ext cx="102102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ea typeface="Times New Roman" panose="02020603050405020304" pitchFamily="18" charset="0"/>
                <a:cs typeface="Times New Roman" panose="02020603050405020304" pitchFamily="18" charset="0"/>
              </a:rPr>
              <a:t>Use the “Listing Re-interview” or “PHC 1A Re-interview” application in the Data Collection main menu items of the Supervisor’s menu.</a:t>
            </a:r>
            <a:endParaRPr lang="en-US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43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5E2364-AFB9-4971-9CE5-2E7907FEF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22573"/>
          </a:xfrm>
        </p:spPr>
        <p:txBody>
          <a:bodyPr>
            <a:normAutofit/>
          </a:bodyPr>
          <a:lstStyle/>
          <a:p>
            <a:r>
              <a:rPr lang="en-US" dirty="0" smtClean="0"/>
              <a:t>How Listing Re-interview should be conducted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9C18162-9DD5-4401-A0AC-71D9D463C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328" y="723014"/>
            <a:ext cx="11926152" cy="53188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 smtClean="0">
                <a:latin typeface="Times New Roman" panose="02020603050405020304" pitchFamily="18" charset="0"/>
              </a:rPr>
              <a:t>The </a:t>
            </a:r>
            <a:r>
              <a:rPr lang="en-US" sz="3200" dirty="0">
                <a:latin typeface="Times New Roman" panose="02020603050405020304" pitchFamily="18" charset="0"/>
              </a:rPr>
              <a:t>supervisor is expected to conduct two (2) re-interviews per EA in each of the EAs under </a:t>
            </a:r>
            <a:r>
              <a:rPr lang="en-US" sz="3200" dirty="0" smtClean="0">
                <a:latin typeface="Times New Roman" panose="02020603050405020304" pitchFamily="18" charset="0"/>
              </a:rPr>
              <a:t>him/her</a:t>
            </a:r>
            <a:endParaRPr lang="en-US" sz="3200" dirty="0">
              <a:latin typeface="Times New Roman" panose="02020603050405020304" pitchFamily="18" charset="0"/>
            </a:endParaRPr>
          </a:p>
          <a:p>
            <a:pPr marL="640080" lvl="1" indent="-182880"/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will be two (2) sets of re-interviews during the Listing phase.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Re-interviews should be carried out in one selected structure in </a:t>
            </a:r>
            <a:r>
              <a:rPr lang="en-GB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EA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within the first three (3) days of fieldwork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Re-interviews should be carried out in another structure in </a:t>
            </a:r>
            <a:r>
              <a:rPr lang="en-GB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EA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within the 6</a:t>
            </a:r>
            <a:r>
              <a:rPr lang="en-GB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7</a:t>
            </a:r>
            <a:r>
              <a:rPr lang="en-GB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day of the Listing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Note</a:t>
            </a:r>
            <a:r>
              <a:rPr lang="en-GB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Type 1 and Type 2 EAs, re-interviews are expected </a:t>
            </a:r>
            <a:r>
              <a:rPr lang="en-GB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take place in the first two days of fieldwork, while for Type 3 EAs re-interviews should not go beyond the third day of </a:t>
            </a:r>
            <a:r>
              <a:rPr lang="en-GB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fieldwork</a:t>
            </a:r>
            <a:endParaRPr lang="en-GB" sz="3200" dirty="0">
              <a:latin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4B4A23C-8698-4A09-91EE-522AA2B77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232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3BAA12-724D-4C3C-87B4-8CE2CC3E6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659220"/>
          </a:xfrm>
        </p:spPr>
        <p:txBody>
          <a:bodyPr>
            <a:normAutofit/>
          </a:bodyPr>
          <a:lstStyle/>
          <a:p>
            <a:pPr marL="0" marR="0" indent="-1270">
              <a:spcBef>
                <a:spcPts val="600"/>
              </a:spcBef>
              <a:spcAft>
                <a:spcPts val="0"/>
              </a:spcAft>
            </a:pPr>
            <a:r>
              <a:rPr lang="en-US" sz="4000" dirty="0"/>
              <a:t>Steps in conducting  Listing Re-interview (1/2)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643685E-A3A5-44DD-AE8C-E81D6C0E0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A190AB-29E8-47F3-AD13-CBC33833E9BF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D9DC805-E3EF-4FC4-BD34-DAE91F875EE5}"/>
              </a:ext>
            </a:extLst>
          </p:cNvPr>
          <p:cNvSpPr txBox="1"/>
          <p:nvPr/>
        </p:nvSpPr>
        <p:spPr>
          <a:xfrm>
            <a:off x="168347" y="946300"/>
            <a:ext cx="11855303" cy="5155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/>
              <a:t>Select the “Data Collection” option from the </a:t>
            </a:r>
            <a:r>
              <a:rPr lang="en-US" sz="3200" dirty="0" smtClean="0"/>
              <a:t>Supervisor’s </a:t>
            </a:r>
            <a:r>
              <a:rPr lang="en-US" sz="3200" dirty="0"/>
              <a:t>menu.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Select the “Listing Re-interview” option from the sub-menu.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From the list of EAs, select an EA to start the listing re-interview.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CAPI </a:t>
            </a:r>
            <a:r>
              <a:rPr lang="x-none" sz="3200" dirty="0"/>
              <a:t>randomly</a:t>
            </a:r>
            <a:r>
              <a:rPr lang="en-US" sz="3200" dirty="0"/>
              <a:t> </a:t>
            </a:r>
            <a:r>
              <a:rPr lang="x-none" sz="3200" dirty="0"/>
              <a:t>select</a:t>
            </a:r>
            <a:r>
              <a:rPr lang="en-US" sz="3200" dirty="0"/>
              <a:t>s </a:t>
            </a:r>
            <a:r>
              <a:rPr lang="en-US" sz="3200" dirty="0" smtClean="0"/>
              <a:t>two (2) </a:t>
            </a:r>
            <a:r>
              <a:rPr lang="en-US" sz="3200" dirty="0"/>
              <a:t>structures from the pool of listed structures in the EA for re-interview by the supervisor.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  <a:p>
            <a:pPr lvl="1"/>
            <a:r>
              <a:rPr lang="en-US" sz="3200" b="1" dirty="0"/>
              <a:t>NOTE: </a:t>
            </a:r>
            <a:r>
              <a:rPr lang="en-US" sz="3200" dirty="0"/>
              <a:t>The </a:t>
            </a:r>
            <a:r>
              <a:rPr lang="en-US" sz="3200" dirty="0" smtClean="0"/>
              <a:t>Supervisor </a:t>
            </a:r>
            <a:r>
              <a:rPr lang="en-US" sz="3200" dirty="0"/>
              <a:t>is expected to </a:t>
            </a:r>
            <a:r>
              <a:rPr lang="en-US" sz="3200" dirty="0" smtClean="0"/>
              <a:t>re-interview only one (1) randomly </a:t>
            </a:r>
            <a:r>
              <a:rPr lang="en-US" sz="3200" dirty="0"/>
              <a:t>selected </a:t>
            </a:r>
            <a:r>
              <a:rPr lang="en-US" sz="3200" dirty="0" smtClean="0"/>
              <a:t>structure </a:t>
            </a:r>
            <a:r>
              <a:rPr lang="en-US" sz="3200" dirty="0"/>
              <a:t>for the </a:t>
            </a:r>
            <a:r>
              <a:rPr lang="en-US" sz="3200" dirty="0" smtClean="0"/>
              <a:t>Listing </a:t>
            </a:r>
            <a:r>
              <a:rPr lang="en-US" sz="3200" dirty="0"/>
              <a:t>re-interview during each of the two (2) </a:t>
            </a:r>
            <a:r>
              <a:rPr lang="en-US" sz="3200" dirty="0" smtClean="0"/>
              <a:t>sets of Listing interviews.</a:t>
            </a:r>
            <a:endParaRPr lang="en-US" sz="3200" b="1" dirty="0"/>
          </a:p>
          <a:p>
            <a:pPr marL="742950" marR="0" lvl="0" indent="-742950" algn="just">
              <a:spcBef>
                <a:spcPts val="600"/>
              </a:spcBef>
              <a:spcAft>
                <a:spcPts val="0"/>
              </a:spcAft>
              <a:buFont typeface="+mj-lt"/>
              <a:buAutoNum type="arabicPeriod" startAt="3"/>
            </a:pPr>
            <a:endParaRPr lang="en-US" sz="36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67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NHR Presentation template 1" id="{A9F52CEC-B7E1-470A-8BCB-83BA4B68D4B8}" vid="{9E4B2581-92E4-468D-BBF7-1BE6E61D2AE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9763</TotalTime>
  <Words>2191</Words>
  <Application>Microsoft Office PowerPoint</Application>
  <PresentationFormat>Widescreen</PresentationFormat>
  <Paragraphs>264</Paragraphs>
  <Slides>40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51" baseType="lpstr">
      <vt:lpstr>Arial</vt:lpstr>
      <vt:lpstr>Calibri</vt:lpstr>
      <vt:lpstr>Calibri </vt:lpstr>
      <vt:lpstr>Calibri Light</vt:lpstr>
      <vt:lpstr>Cambria</vt:lpstr>
      <vt:lpstr>Comic Sans MS</vt:lpstr>
      <vt:lpstr>Courier New</vt:lpstr>
      <vt:lpstr>Times New Roman</vt:lpstr>
      <vt:lpstr>Wingdings</vt:lpstr>
      <vt:lpstr>Kantoorthema</vt:lpstr>
      <vt:lpstr>1_Office Theme</vt:lpstr>
      <vt:lpstr>PowerPoint Presentation</vt:lpstr>
      <vt:lpstr>Presentation Outline</vt:lpstr>
      <vt:lpstr>Introduction</vt:lpstr>
      <vt:lpstr>Purpose and Learning Outcomes</vt:lpstr>
      <vt:lpstr> Concepts and Definitions </vt:lpstr>
      <vt:lpstr>Why Re-interview in the 2021 PHC</vt:lpstr>
      <vt:lpstr>TEASER: Re-interviews in the Census</vt:lpstr>
      <vt:lpstr>How Listing Re-interview should be conducted</vt:lpstr>
      <vt:lpstr>Steps in conducting  Listing Re-interview (1/2)</vt:lpstr>
      <vt:lpstr>Steps in conducting  Listing Re-interview (2/2)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PHC 1A Re-interview should be conducted</vt:lpstr>
      <vt:lpstr>Steps in conducting  PHC 1A Re-interview (1/2)</vt:lpstr>
      <vt:lpstr>Steps in conducting  PHC 1A Re-interview (2/2)</vt:lpstr>
      <vt:lpstr>Conducting PHC 1A Re-Interview using CAPI (1/4)</vt:lpstr>
      <vt:lpstr>Conducting PHC 1A Re-Interview using CAPI (2/4)</vt:lpstr>
      <vt:lpstr>Conducting PHC 1A Re-Interview using CAPI (3/4)</vt:lpstr>
      <vt:lpstr>Conducting PHC 1A Re-Interview using CAPI (4/4)</vt:lpstr>
      <vt:lpstr>What to do after a Re-interview (1/2)</vt:lpstr>
      <vt:lpstr>What to do after a Re-interview (2/2)</vt:lpstr>
      <vt:lpstr>Resolution of Mis-match (1/3)</vt:lpstr>
      <vt:lpstr>Resolution of Mis-match (2/3)</vt:lpstr>
      <vt:lpstr> Resolution of Mis-match (3/3)</vt:lpstr>
      <vt:lpstr>PHC 1A Re-interview Report</vt:lpstr>
      <vt:lpstr>Revision(1/2)</vt:lpstr>
      <vt:lpstr>Revision (2/2)</vt:lpstr>
      <vt:lpstr>Answers (1/2)</vt:lpstr>
      <vt:lpstr>Answers (2/2)</vt:lpstr>
      <vt:lpstr>Please, Any Question(s)…?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 AND ERROR INTERPRETATION</dc:title>
  <dc:creator>Albert Wilson</dc:creator>
  <cp:lastModifiedBy>OWUSU KAGYA</cp:lastModifiedBy>
  <cp:revision>469</cp:revision>
  <dcterms:created xsi:type="dcterms:W3CDTF">2020-09-13T14:10:20Z</dcterms:created>
  <dcterms:modified xsi:type="dcterms:W3CDTF">2021-03-19T18:25:45Z</dcterms:modified>
</cp:coreProperties>
</file>