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73" r:id="rId3"/>
    <p:sldId id="346" r:id="rId4"/>
    <p:sldId id="347" r:id="rId5"/>
    <p:sldId id="311" r:id="rId6"/>
    <p:sldId id="312" r:id="rId7"/>
    <p:sldId id="313" r:id="rId8"/>
    <p:sldId id="349" r:id="rId9"/>
    <p:sldId id="348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6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adria N" initials="A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3-02T07:27:44.593" idx="1">
    <p:pos x="5270" y="1161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B006B-4E05-40BF-BE00-6B6E5C58E630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39DFE-029F-4F6D-AF7C-B0D94848E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64C8E-CA18-4F32-AA77-A69A128F1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375C5-A726-417E-A974-9D5AE966A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707087-E0F6-45EE-BA34-A5F292C450AA}" type="datetimeFigureOut">
              <a:rPr lang="en-US" smtClean="0"/>
              <a:pPr/>
              <a:t>4/7/2010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7780B5A-ACAB-40CE-96ED-7BFB55E94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90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D:\LECTURE-NOTES%23ppt\soil-micromorphology-Texas-AM%20Uni\Slide%2020%20%20Soil%20Under%20a%20Microscope%20%20NRCS_files\img02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001000" cy="762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cs typeface="Tahoma" pitchFamily="34" charset="0"/>
              </a:rPr>
              <a:t>V. MORFOLOGI TANAH</a:t>
            </a:r>
            <a:endParaRPr lang="id-ID" sz="4000" dirty="0"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8001000" cy="495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/>
            <a:r>
              <a:rPr lang="id-ID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Pembentukan tanah adalah rangkaian peristiwa kimia, fisika, dan hayati perubahan dari bahan induk (batuan dan bahan organik) mejadi bahan tanah dan tubuh tanah.   </a:t>
            </a:r>
          </a:p>
          <a:p>
            <a:pPr algn="l"/>
            <a:endParaRPr lang="id-ID" sz="24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l"/>
            <a:r>
              <a:rPr lang="id-ID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Batu                    bahan tanah                 tanah mineral</a:t>
            </a:r>
          </a:p>
          <a:p>
            <a:pPr algn="l"/>
            <a:r>
              <a:rPr lang="id-ID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(litosfer)              (regolit/saprolit)           (12 ordo tanah)</a:t>
            </a:r>
          </a:p>
          <a:p>
            <a:pPr algn="l"/>
            <a:r>
              <a:rPr lang="id-ID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Bhn.                    bahan tanah                  tanah organik</a:t>
            </a:r>
          </a:p>
          <a:p>
            <a:pPr algn="l"/>
            <a:r>
              <a:rPr lang="id-ID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Organik                     organik                                (Histosols)</a:t>
            </a:r>
          </a:p>
          <a:p>
            <a:pPr algn="l"/>
            <a:r>
              <a:rPr lang="id-ID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           </a:t>
            </a:r>
          </a:p>
          <a:p>
            <a:pPr algn="l"/>
            <a:r>
              <a:rPr lang="id-ID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          pelapukan                           pedogenesis</a:t>
            </a:r>
          </a:p>
          <a:p>
            <a:pPr algn="l"/>
            <a:endParaRPr lang="id-ID" sz="20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l"/>
            <a:r>
              <a:rPr lang="id-ID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Teratur                     tidak teratur                           teratur lagi</a:t>
            </a:r>
          </a:p>
          <a:p>
            <a:pPr algn="l"/>
            <a:r>
              <a:rPr lang="id-ID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(anisotropi)               (isotrop)                                 (anisotropi)</a:t>
            </a:r>
          </a:p>
          <a:p>
            <a:pPr algn="l"/>
            <a:endParaRPr lang="id-ID" sz="2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00200" y="28956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334000" y="28956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600200" y="36576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257800" y="36576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1447800" y="38100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4953794" y="3809206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85800" y="4800600"/>
            <a:ext cx="5943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IV. SIFAT-SIFAT FISIK DAN </a:t>
            </a:r>
            <a:br>
              <a:rPr lang="en-US" sz="3200" dirty="0"/>
            </a:br>
            <a:r>
              <a:rPr lang="en-US" sz="3200" dirty="0"/>
              <a:t>MORFOLOGI TANAH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A. BATAS-BATAS HORISON</a:t>
            </a:r>
          </a:p>
        </p:txBody>
      </p:sp>
      <p:sp>
        <p:nvSpPr>
          <p:cNvPr id="133152" name="Rectangle 32"/>
          <p:cNvSpPr>
            <a:spLocks noChangeArrowheads="1"/>
          </p:cNvSpPr>
          <p:nvPr/>
        </p:nvSpPr>
        <p:spPr bwMode="auto">
          <a:xfrm>
            <a:off x="914400" y="2286000"/>
            <a:ext cx="1511300" cy="2447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3153" name="Rectangle 33"/>
          <p:cNvSpPr>
            <a:spLocks noChangeArrowheads="1"/>
          </p:cNvSpPr>
          <p:nvPr/>
        </p:nvSpPr>
        <p:spPr bwMode="auto">
          <a:xfrm>
            <a:off x="2771775" y="2276475"/>
            <a:ext cx="1511300" cy="24479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3154" name="Rectangle 34"/>
          <p:cNvSpPr>
            <a:spLocks noChangeArrowheads="1"/>
          </p:cNvSpPr>
          <p:nvPr/>
        </p:nvSpPr>
        <p:spPr bwMode="auto">
          <a:xfrm>
            <a:off x="4643438" y="2276475"/>
            <a:ext cx="1511300" cy="2447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3155" name="Rectangle 35"/>
          <p:cNvSpPr>
            <a:spLocks noChangeArrowheads="1"/>
          </p:cNvSpPr>
          <p:nvPr/>
        </p:nvSpPr>
        <p:spPr bwMode="auto">
          <a:xfrm>
            <a:off x="6443663" y="2276475"/>
            <a:ext cx="1511300" cy="2447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33156" name="Line 36"/>
          <p:cNvSpPr>
            <a:spLocks noChangeShapeType="1"/>
          </p:cNvSpPr>
          <p:nvPr/>
        </p:nvSpPr>
        <p:spPr bwMode="auto">
          <a:xfrm>
            <a:off x="900113" y="28527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58" name="Line 38"/>
          <p:cNvSpPr>
            <a:spLocks noChangeShapeType="1"/>
          </p:cNvSpPr>
          <p:nvPr/>
        </p:nvSpPr>
        <p:spPr bwMode="auto">
          <a:xfrm>
            <a:off x="900113" y="3644900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0" name="Freeform 40"/>
          <p:cNvSpPr>
            <a:spLocks/>
          </p:cNvSpPr>
          <p:nvPr/>
        </p:nvSpPr>
        <p:spPr bwMode="auto">
          <a:xfrm>
            <a:off x="2771775" y="2517775"/>
            <a:ext cx="1512888" cy="358775"/>
          </a:xfrm>
          <a:custGeom>
            <a:avLst/>
            <a:gdLst/>
            <a:ahLst/>
            <a:cxnLst>
              <a:cxn ang="0">
                <a:pos x="0" y="166"/>
              </a:cxn>
              <a:cxn ang="0">
                <a:pos x="136" y="120"/>
              </a:cxn>
              <a:cxn ang="0">
                <a:pos x="544" y="211"/>
              </a:cxn>
              <a:cxn ang="0">
                <a:pos x="862" y="30"/>
              </a:cxn>
              <a:cxn ang="0">
                <a:pos x="953" y="30"/>
              </a:cxn>
            </a:cxnLst>
            <a:rect l="0" t="0" r="r" b="b"/>
            <a:pathLst>
              <a:path w="953" h="226">
                <a:moveTo>
                  <a:pt x="0" y="166"/>
                </a:moveTo>
                <a:cubicBezTo>
                  <a:pt x="22" y="139"/>
                  <a:pt x="45" y="112"/>
                  <a:pt x="136" y="120"/>
                </a:cubicBezTo>
                <a:cubicBezTo>
                  <a:pt x="227" y="128"/>
                  <a:pt x="423" y="226"/>
                  <a:pt x="544" y="211"/>
                </a:cubicBezTo>
                <a:cubicBezTo>
                  <a:pt x="665" y="196"/>
                  <a:pt x="794" y="60"/>
                  <a:pt x="862" y="30"/>
                </a:cubicBezTo>
                <a:cubicBezTo>
                  <a:pt x="930" y="0"/>
                  <a:pt x="941" y="15"/>
                  <a:pt x="953" y="3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2" name="Line 42"/>
          <p:cNvSpPr>
            <a:spLocks noChangeShapeType="1"/>
          </p:cNvSpPr>
          <p:nvPr/>
        </p:nvSpPr>
        <p:spPr bwMode="auto">
          <a:xfrm>
            <a:off x="2771775" y="3644900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3" name="Line 43"/>
          <p:cNvSpPr>
            <a:spLocks noChangeShapeType="1"/>
          </p:cNvSpPr>
          <p:nvPr/>
        </p:nvSpPr>
        <p:spPr bwMode="auto">
          <a:xfrm>
            <a:off x="4643438" y="24923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4" name="Line 44"/>
          <p:cNvSpPr>
            <a:spLocks noChangeShapeType="1"/>
          </p:cNvSpPr>
          <p:nvPr/>
        </p:nvSpPr>
        <p:spPr bwMode="auto">
          <a:xfrm>
            <a:off x="4787900" y="24923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5" name="Line 45"/>
          <p:cNvSpPr>
            <a:spLocks noChangeShapeType="1"/>
          </p:cNvSpPr>
          <p:nvPr/>
        </p:nvSpPr>
        <p:spPr bwMode="auto">
          <a:xfrm>
            <a:off x="4787900" y="29241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6" name="Line 46"/>
          <p:cNvSpPr>
            <a:spLocks noChangeShapeType="1"/>
          </p:cNvSpPr>
          <p:nvPr/>
        </p:nvSpPr>
        <p:spPr bwMode="auto">
          <a:xfrm flipV="1">
            <a:off x="4932363" y="242093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7" name="Line 47"/>
          <p:cNvSpPr>
            <a:spLocks noChangeShapeType="1"/>
          </p:cNvSpPr>
          <p:nvPr/>
        </p:nvSpPr>
        <p:spPr bwMode="auto">
          <a:xfrm>
            <a:off x="4932363" y="24209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69" name="Line 49"/>
          <p:cNvSpPr>
            <a:spLocks noChangeShapeType="1"/>
          </p:cNvSpPr>
          <p:nvPr/>
        </p:nvSpPr>
        <p:spPr bwMode="auto">
          <a:xfrm>
            <a:off x="5148263" y="24209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3" name="Line 53"/>
          <p:cNvSpPr>
            <a:spLocks noChangeShapeType="1"/>
          </p:cNvSpPr>
          <p:nvPr/>
        </p:nvSpPr>
        <p:spPr bwMode="auto">
          <a:xfrm>
            <a:off x="5651500" y="24209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4" name="Line 54"/>
          <p:cNvSpPr>
            <a:spLocks noChangeShapeType="1"/>
          </p:cNvSpPr>
          <p:nvPr/>
        </p:nvSpPr>
        <p:spPr bwMode="auto">
          <a:xfrm>
            <a:off x="5651500" y="27813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5" name="Line 55"/>
          <p:cNvSpPr>
            <a:spLocks noChangeShapeType="1"/>
          </p:cNvSpPr>
          <p:nvPr/>
        </p:nvSpPr>
        <p:spPr bwMode="auto">
          <a:xfrm>
            <a:off x="5795963" y="27813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6" name="Line 56"/>
          <p:cNvSpPr>
            <a:spLocks noChangeShapeType="1"/>
          </p:cNvSpPr>
          <p:nvPr/>
        </p:nvSpPr>
        <p:spPr bwMode="auto">
          <a:xfrm flipV="1">
            <a:off x="5795963" y="24209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7" name="Line 57"/>
          <p:cNvSpPr>
            <a:spLocks noChangeShapeType="1"/>
          </p:cNvSpPr>
          <p:nvPr/>
        </p:nvSpPr>
        <p:spPr bwMode="auto">
          <a:xfrm>
            <a:off x="5795963" y="24209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8" name="Line 58"/>
          <p:cNvSpPr>
            <a:spLocks noChangeShapeType="1"/>
          </p:cNvSpPr>
          <p:nvPr/>
        </p:nvSpPr>
        <p:spPr bwMode="auto">
          <a:xfrm>
            <a:off x="7308850" y="24923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9" name="Line 59"/>
          <p:cNvSpPr>
            <a:spLocks noChangeShapeType="1"/>
          </p:cNvSpPr>
          <p:nvPr/>
        </p:nvSpPr>
        <p:spPr bwMode="auto">
          <a:xfrm>
            <a:off x="6443663" y="270827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0" name="Line 60"/>
          <p:cNvSpPr>
            <a:spLocks noChangeShapeType="1"/>
          </p:cNvSpPr>
          <p:nvPr/>
        </p:nvSpPr>
        <p:spPr bwMode="auto">
          <a:xfrm>
            <a:off x="6443663" y="3573463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1" name="WordArt 61"/>
          <p:cNvSpPr>
            <a:spLocks noChangeArrowheads="1" noChangeShapeType="1" noTextEdit="1"/>
          </p:cNvSpPr>
          <p:nvPr/>
        </p:nvSpPr>
        <p:spPr bwMode="auto">
          <a:xfrm>
            <a:off x="1547813" y="2349500"/>
            <a:ext cx="215900" cy="319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</a:t>
            </a:r>
          </a:p>
        </p:txBody>
      </p:sp>
      <p:sp>
        <p:nvSpPr>
          <p:cNvPr id="133182" name="WordArt 62"/>
          <p:cNvSpPr>
            <a:spLocks noChangeArrowheads="1" noChangeShapeType="1" noTextEdit="1"/>
          </p:cNvSpPr>
          <p:nvPr/>
        </p:nvSpPr>
        <p:spPr bwMode="auto">
          <a:xfrm>
            <a:off x="3492500" y="2420938"/>
            <a:ext cx="215900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</a:t>
            </a:r>
          </a:p>
        </p:txBody>
      </p:sp>
      <p:sp>
        <p:nvSpPr>
          <p:cNvPr id="133183" name="WordArt 63"/>
          <p:cNvSpPr>
            <a:spLocks noChangeArrowheads="1" noChangeShapeType="1" noTextEdit="1"/>
          </p:cNvSpPr>
          <p:nvPr/>
        </p:nvSpPr>
        <p:spPr bwMode="auto">
          <a:xfrm>
            <a:off x="6948488" y="2349500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</a:t>
            </a:r>
          </a:p>
        </p:txBody>
      </p:sp>
      <p:sp>
        <p:nvSpPr>
          <p:cNvPr id="133184" name="WordArt 64"/>
          <p:cNvSpPr>
            <a:spLocks noChangeArrowheads="1" noChangeShapeType="1" noTextEdit="1"/>
          </p:cNvSpPr>
          <p:nvPr/>
        </p:nvSpPr>
        <p:spPr bwMode="auto">
          <a:xfrm>
            <a:off x="5219700" y="2420938"/>
            <a:ext cx="1444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</a:t>
            </a:r>
          </a:p>
        </p:txBody>
      </p:sp>
      <p:sp>
        <p:nvSpPr>
          <p:cNvPr id="133185" name="Line 65"/>
          <p:cNvSpPr>
            <a:spLocks noChangeShapeType="1"/>
          </p:cNvSpPr>
          <p:nvPr/>
        </p:nvSpPr>
        <p:spPr bwMode="auto">
          <a:xfrm>
            <a:off x="5148263" y="27082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6" name="Line 66"/>
          <p:cNvSpPr>
            <a:spLocks noChangeShapeType="1"/>
          </p:cNvSpPr>
          <p:nvPr/>
        </p:nvSpPr>
        <p:spPr bwMode="auto">
          <a:xfrm flipV="1">
            <a:off x="5508625" y="24209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7" name="Line 67"/>
          <p:cNvSpPr>
            <a:spLocks noChangeShapeType="1"/>
          </p:cNvSpPr>
          <p:nvPr/>
        </p:nvSpPr>
        <p:spPr bwMode="auto">
          <a:xfrm>
            <a:off x="5508625" y="24209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8" name="WordArt 68"/>
          <p:cNvSpPr>
            <a:spLocks noChangeArrowheads="1" noChangeShapeType="1" noTextEdit="1"/>
          </p:cNvSpPr>
          <p:nvPr/>
        </p:nvSpPr>
        <p:spPr bwMode="auto">
          <a:xfrm>
            <a:off x="1547813" y="3068638"/>
            <a:ext cx="2159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</a:t>
            </a:r>
          </a:p>
        </p:txBody>
      </p:sp>
      <p:sp>
        <p:nvSpPr>
          <p:cNvPr id="133189" name="WordArt 69"/>
          <p:cNvSpPr>
            <a:spLocks noChangeArrowheads="1" noChangeShapeType="1" noTextEdit="1"/>
          </p:cNvSpPr>
          <p:nvPr/>
        </p:nvSpPr>
        <p:spPr bwMode="auto">
          <a:xfrm>
            <a:off x="3419475" y="3068638"/>
            <a:ext cx="2159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</a:t>
            </a:r>
          </a:p>
        </p:txBody>
      </p:sp>
      <p:sp>
        <p:nvSpPr>
          <p:cNvPr id="133190" name="WordArt 70"/>
          <p:cNvSpPr>
            <a:spLocks noChangeArrowheads="1" noChangeShapeType="1" noTextEdit="1"/>
          </p:cNvSpPr>
          <p:nvPr/>
        </p:nvSpPr>
        <p:spPr bwMode="auto">
          <a:xfrm>
            <a:off x="7019925" y="2924175"/>
            <a:ext cx="2159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</a:t>
            </a:r>
          </a:p>
        </p:txBody>
      </p:sp>
      <p:sp>
        <p:nvSpPr>
          <p:cNvPr id="133191" name="WordArt 71"/>
          <p:cNvSpPr>
            <a:spLocks noChangeArrowheads="1" noChangeShapeType="1" noTextEdit="1"/>
          </p:cNvSpPr>
          <p:nvPr/>
        </p:nvSpPr>
        <p:spPr bwMode="auto">
          <a:xfrm>
            <a:off x="5219700" y="2924175"/>
            <a:ext cx="21590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</a:t>
            </a:r>
          </a:p>
        </p:txBody>
      </p:sp>
      <p:sp>
        <p:nvSpPr>
          <p:cNvPr id="133192" name="Line 72"/>
          <p:cNvSpPr>
            <a:spLocks noChangeShapeType="1"/>
          </p:cNvSpPr>
          <p:nvPr/>
        </p:nvSpPr>
        <p:spPr bwMode="auto">
          <a:xfrm>
            <a:off x="4643438" y="3644900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93" name="WordArt 73"/>
          <p:cNvSpPr>
            <a:spLocks noChangeArrowheads="1" noChangeShapeType="1" noTextEdit="1"/>
          </p:cNvSpPr>
          <p:nvPr/>
        </p:nvSpPr>
        <p:spPr bwMode="auto">
          <a:xfrm>
            <a:off x="1547813" y="3789363"/>
            <a:ext cx="2159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82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C</a:t>
            </a:r>
          </a:p>
        </p:txBody>
      </p:sp>
      <p:sp>
        <p:nvSpPr>
          <p:cNvPr id="133194" name="WordArt 74"/>
          <p:cNvSpPr>
            <a:spLocks noChangeArrowheads="1" noChangeShapeType="1" noTextEdit="1"/>
          </p:cNvSpPr>
          <p:nvPr/>
        </p:nvSpPr>
        <p:spPr bwMode="auto">
          <a:xfrm>
            <a:off x="3419475" y="3860800"/>
            <a:ext cx="21590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C</a:t>
            </a:r>
          </a:p>
        </p:txBody>
      </p:sp>
      <p:sp>
        <p:nvSpPr>
          <p:cNvPr id="133195" name="WordArt 75"/>
          <p:cNvSpPr>
            <a:spLocks noChangeArrowheads="1" noChangeShapeType="1" noTextEdit="1"/>
          </p:cNvSpPr>
          <p:nvPr/>
        </p:nvSpPr>
        <p:spPr bwMode="auto">
          <a:xfrm>
            <a:off x="5219700" y="3789363"/>
            <a:ext cx="2159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C</a:t>
            </a:r>
          </a:p>
        </p:txBody>
      </p:sp>
      <p:sp>
        <p:nvSpPr>
          <p:cNvPr id="133196" name="WordArt 76"/>
          <p:cNvSpPr>
            <a:spLocks noChangeArrowheads="1" noChangeShapeType="1" noTextEdit="1"/>
          </p:cNvSpPr>
          <p:nvPr/>
        </p:nvSpPr>
        <p:spPr bwMode="auto">
          <a:xfrm>
            <a:off x="7019925" y="3789363"/>
            <a:ext cx="2159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C</a:t>
            </a:r>
          </a:p>
        </p:txBody>
      </p:sp>
      <p:sp>
        <p:nvSpPr>
          <p:cNvPr id="133198" name="Rectangle 78"/>
          <p:cNvSpPr>
            <a:spLocks noChangeArrowheads="1"/>
          </p:cNvSpPr>
          <p:nvPr/>
        </p:nvSpPr>
        <p:spPr bwMode="auto">
          <a:xfrm>
            <a:off x="900113" y="5229225"/>
            <a:ext cx="15113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99" name="Rectangle 79"/>
          <p:cNvSpPr>
            <a:spLocks noChangeArrowheads="1"/>
          </p:cNvSpPr>
          <p:nvPr/>
        </p:nvSpPr>
        <p:spPr bwMode="auto">
          <a:xfrm>
            <a:off x="2843213" y="5229225"/>
            <a:ext cx="15113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00" name="Rectangle 80"/>
          <p:cNvSpPr>
            <a:spLocks noChangeArrowheads="1"/>
          </p:cNvSpPr>
          <p:nvPr/>
        </p:nvSpPr>
        <p:spPr bwMode="auto">
          <a:xfrm>
            <a:off x="4643438" y="5229225"/>
            <a:ext cx="15113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01" name="Rectangle 81"/>
          <p:cNvSpPr>
            <a:spLocks noChangeArrowheads="1"/>
          </p:cNvSpPr>
          <p:nvPr/>
        </p:nvSpPr>
        <p:spPr bwMode="auto">
          <a:xfrm>
            <a:off x="6443663" y="5229225"/>
            <a:ext cx="15113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02" name="WordArt 82"/>
          <p:cNvSpPr>
            <a:spLocks noChangeArrowheads="1" noChangeShapeType="1" noTextEdit="1"/>
          </p:cNvSpPr>
          <p:nvPr/>
        </p:nvSpPr>
        <p:spPr bwMode="auto">
          <a:xfrm>
            <a:off x="1403350" y="5445125"/>
            <a:ext cx="438150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rata</a:t>
            </a:r>
          </a:p>
        </p:txBody>
      </p:sp>
      <p:sp>
        <p:nvSpPr>
          <p:cNvPr id="133205" name="WordArt 85"/>
          <p:cNvSpPr>
            <a:spLocks noChangeArrowheads="1" noChangeShapeType="1" noTextEdit="1"/>
          </p:cNvSpPr>
          <p:nvPr/>
        </p:nvSpPr>
        <p:spPr bwMode="auto">
          <a:xfrm>
            <a:off x="4787900" y="5445125"/>
            <a:ext cx="1238250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tidak teratur</a:t>
            </a:r>
          </a:p>
        </p:txBody>
      </p:sp>
      <p:sp>
        <p:nvSpPr>
          <p:cNvPr id="133206" name="WordArt 86"/>
          <p:cNvSpPr>
            <a:spLocks noChangeArrowheads="1" noChangeShapeType="1" noTextEdit="1"/>
          </p:cNvSpPr>
          <p:nvPr/>
        </p:nvSpPr>
        <p:spPr bwMode="auto">
          <a:xfrm>
            <a:off x="3132138" y="5445125"/>
            <a:ext cx="1000125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berombak</a:t>
            </a:r>
          </a:p>
        </p:txBody>
      </p:sp>
      <p:sp>
        <p:nvSpPr>
          <p:cNvPr id="133207" name="WordArt 87"/>
          <p:cNvSpPr>
            <a:spLocks noChangeArrowheads="1" noChangeShapeType="1" noTextEdit="1"/>
          </p:cNvSpPr>
          <p:nvPr/>
        </p:nvSpPr>
        <p:spPr bwMode="auto">
          <a:xfrm>
            <a:off x="6877050" y="5445125"/>
            <a:ext cx="838200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terputus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2800" dirty="0"/>
              <a:t>Batas </a:t>
            </a:r>
            <a:r>
              <a:rPr lang="en-US" sz="2800" dirty="0" err="1"/>
              <a:t>suatu</a:t>
            </a:r>
            <a:r>
              <a:rPr lang="en-US" sz="2800" dirty="0"/>
              <a:t> </a:t>
            </a:r>
            <a:r>
              <a:rPr lang="en-US" sz="2800" dirty="0" err="1"/>
              <a:t>horison</a:t>
            </a:r>
            <a:r>
              <a:rPr lang="en-US" sz="2800" dirty="0"/>
              <a:t> </a:t>
            </a:r>
            <a:r>
              <a:rPr lang="en-US" sz="2800" dirty="0" err="1"/>
              <a:t>dapat</a:t>
            </a:r>
            <a:r>
              <a:rPr lang="en-US" sz="2800" dirty="0"/>
              <a:t> </a:t>
            </a:r>
            <a:r>
              <a:rPr lang="en-US" sz="2800" dirty="0" err="1"/>
              <a:t>terlihat</a:t>
            </a:r>
            <a:r>
              <a:rPr lang="en-US" sz="2800" dirty="0"/>
              <a:t> </a:t>
            </a:r>
            <a:r>
              <a:rPr lang="en-US" sz="2800" dirty="0" err="1"/>
              <a:t>jelas</a:t>
            </a:r>
            <a:r>
              <a:rPr lang="en-US" sz="2800" dirty="0"/>
              <a:t>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baur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pengamatan</a:t>
            </a:r>
            <a:r>
              <a:rPr lang="en-US" sz="2800" dirty="0"/>
              <a:t> </a:t>
            </a:r>
            <a:r>
              <a:rPr lang="en-US" sz="2800" dirty="0" err="1"/>
              <a:t>di</a:t>
            </a:r>
            <a:r>
              <a:rPr lang="en-US" sz="2800" dirty="0"/>
              <a:t> </a:t>
            </a:r>
            <a:r>
              <a:rPr lang="en-US" sz="2800" dirty="0" err="1"/>
              <a:t>lapang</a:t>
            </a:r>
            <a:r>
              <a:rPr lang="en-US" sz="2800" dirty="0"/>
              <a:t> </a:t>
            </a:r>
            <a:r>
              <a:rPr lang="en-US" sz="2800" dirty="0" err="1"/>
              <a:t>dibedakan</a:t>
            </a:r>
            <a:r>
              <a:rPr lang="en-US" sz="2800" dirty="0"/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400" dirty="0"/>
              <a:t>(1) </a:t>
            </a:r>
            <a:r>
              <a:rPr lang="en-US" sz="2400" dirty="0" err="1"/>
              <a:t>nyata</a:t>
            </a:r>
            <a:r>
              <a:rPr lang="en-US" sz="2400" dirty="0"/>
              <a:t> (</a:t>
            </a:r>
            <a:r>
              <a:rPr lang="en-US" sz="2400" dirty="0" err="1"/>
              <a:t>lebar</a:t>
            </a:r>
            <a:r>
              <a:rPr lang="en-US" sz="2400" dirty="0"/>
              <a:t> </a:t>
            </a:r>
            <a:r>
              <a:rPr lang="en-US" sz="2400" dirty="0" err="1"/>
              <a:t>peralihan</a:t>
            </a:r>
            <a:r>
              <a:rPr lang="en-US" sz="2400" dirty="0"/>
              <a:t> &lt; 2,5 cm)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(2) </a:t>
            </a:r>
            <a:r>
              <a:rPr lang="en-US" sz="2400" dirty="0" err="1"/>
              <a:t>jelas</a:t>
            </a:r>
            <a:r>
              <a:rPr lang="en-US" sz="2400" dirty="0"/>
              <a:t> (</a:t>
            </a:r>
            <a:r>
              <a:rPr lang="en-US" sz="2400" dirty="0" err="1"/>
              <a:t>lebar</a:t>
            </a:r>
            <a:r>
              <a:rPr lang="en-US" sz="2400" dirty="0"/>
              <a:t> </a:t>
            </a:r>
            <a:r>
              <a:rPr lang="en-US" sz="2400" dirty="0" err="1"/>
              <a:t>peralihan</a:t>
            </a:r>
            <a:r>
              <a:rPr lang="en-US" sz="2400" dirty="0"/>
              <a:t> 2,5 – 6,5 cm)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(3) </a:t>
            </a:r>
            <a:r>
              <a:rPr lang="en-US" sz="2400" dirty="0" err="1"/>
              <a:t>berangsur</a:t>
            </a:r>
            <a:r>
              <a:rPr lang="en-US" sz="2400" dirty="0"/>
              <a:t> (</a:t>
            </a:r>
            <a:r>
              <a:rPr lang="en-US" sz="2400" dirty="0" err="1"/>
              <a:t>lebar</a:t>
            </a:r>
            <a:r>
              <a:rPr lang="en-US" sz="2400" dirty="0"/>
              <a:t> </a:t>
            </a:r>
            <a:r>
              <a:rPr lang="en-US" sz="2400" dirty="0" err="1"/>
              <a:t>peralihan</a:t>
            </a:r>
            <a:r>
              <a:rPr lang="en-US" sz="2400" dirty="0"/>
              <a:t> 6,5 – 12,5 cm)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(4) </a:t>
            </a:r>
            <a:r>
              <a:rPr lang="en-US" sz="2400" dirty="0" err="1"/>
              <a:t>baur</a:t>
            </a:r>
            <a:r>
              <a:rPr lang="en-US" sz="2400" dirty="0"/>
              <a:t> (</a:t>
            </a:r>
            <a:r>
              <a:rPr lang="en-US" sz="2400" dirty="0" err="1"/>
              <a:t>lebar</a:t>
            </a:r>
            <a:r>
              <a:rPr lang="en-US" sz="2400" dirty="0"/>
              <a:t> </a:t>
            </a:r>
            <a:r>
              <a:rPr lang="en-US" sz="2400" dirty="0" err="1"/>
              <a:t>peralihan</a:t>
            </a:r>
            <a:r>
              <a:rPr lang="en-US" sz="2400" dirty="0"/>
              <a:t> &gt; 12,5 cm)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800" dirty="0" err="1"/>
              <a:t>Bentuk</a:t>
            </a:r>
            <a:r>
              <a:rPr lang="en-US" sz="2800" dirty="0"/>
              <a:t> </a:t>
            </a:r>
            <a:r>
              <a:rPr lang="en-US" sz="2800" dirty="0" err="1"/>
              <a:t>topografi</a:t>
            </a:r>
            <a:r>
              <a:rPr lang="en-US" sz="2800" dirty="0"/>
              <a:t> </a:t>
            </a:r>
            <a:r>
              <a:rPr lang="en-US" sz="2800" dirty="0" err="1"/>
              <a:t>batas</a:t>
            </a:r>
            <a:r>
              <a:rPr lang="en-US" sz="2800" dirty="0"/>
              <a:t> </a:t>
            </a:r>
            <a:r>
              <a:rPr lang="en-US" sz="2800" dirty="0" err="1"/>
              <a:t>horison</a:t>
            </a:r>
            <a:r>
              <a:rPr lang="en-US" sz="2800" dirty="0"/>
              <a:t>: rata, </a:t>
            </a:r>
            <a:r>
              <a:rPr lang="en-US" sz="2800" dirty="0" err="1"/>
              <a:t>berombak</a:t>
            </a:r>
            <a:r>
              <a:rPr lang="en-US" sz="2800" dirty="0"/>
              <a:t>, </a:t>
            </a:r>
            <a:r>
              <a:rPr lang="en-US" sz="2800" dirty="0" err="1"/>
              <a:t>tidak</a:t>
            </a:r>
            <a:r>
              <a:rPr lang="en-US" sz="2800" dirty="0"/>
              <a:t> </a:t>
            </a:r>
            <a:r>
              <a:rPr lang="en-US" sz="2800" dirty="0" err="1"/>
              <a:t>teratur</a:t>
            </a:r>
            <a:r>
              <a:rPr lang="en-US" sz="2800" dirty="0"/>
              <a:t>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terputus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Rectangle 5"/>
          <p:cNvSpPr>
            <a:spLocks noGrp="1" noChangeArrowheads="1"/>
          </p:cNvSpPr>
          <p:nvPr>
            <p:ph idx="1"/>
          </p:nvPr>
        </p:nvSpPr>
        <p:spPr>
          <a:xfrm>
            <a:off x="323850" y="1268413"/>
            <a:ext cx="8229600" cy="4525962"/>
          </a:xfrm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/>
              <a:t>Merupakan petunjuk untuk beberapa sifat tanah</a:t>
            </a:r>
          </a:p>
          <a:p>
            <a:pPr>
              <a:buFontTx/>
              <a:buChar char="•"/>
            </a:pPr>
            <a:r>
              <a:rPr lang="en-US"/>
              <a:t>Perbedaan warna tanah umumnya disebabkan oleh perbedaan kandungan bahan organik.</a:t>
            </a:r>
          </a:p>
          <a:p>
            <a:pPr>
              <a:buFontTx/>
              <a:buChar char="•"/>
            </a:pPr>
            <a:r>
              <a:rPr lang="en-US"/>
              <a:t>Pada lapisan bawah, di mana kandungan bahan organik rendah, warna tanah dipengaruhi oleh senyawa Fe (besi)</a:t>
            </a:r>
          </a:p>
        </p:txBody>
      </p:sp>
      <p:sp>
        <p:nvSpPr>
          <p:cNvPr id="137222" name="WordArt 6"/>
          <p:cNvSpPr>
            <a:spLocks noChangeArrowheads="1" noChangeShapeType="1" noTextEdit="1"/>
          </p:cNvSpPr>
          <p:nvPr/>
        </p:nvSpPr>
        <p:spPr bwMode="auto">
          <a:xfrm>
            <a:off x="2700338" y="260350"/>
            <a:ext cx="39338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B.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Warna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Tanah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65175"/>
            <a:ext cx="8435975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/>
              <a:t>Tanah berdrainase buruk, Fe dalam bentuk tereduksi (Fe</a:t>
            </a:r>
            <a:r>
              <a:rPr lang="en-US" baseline="30000"/>
              <a:t>2+</a:t>
            </a:r>
            <a:r>
              <a:rPr lang="en-US"/>
              <a:t>) berwarna abu-abu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/>
              <a:t>Tanah berdrainase baik, Fe dalam bentuk teroksidasi (Fe</a:t>
            </a:r>
            <a:r>
              <a:rPr lang="en-US" baseline="30000"/>
              <a:t>3+</a:t>
            </a:r>
            <a:r>
              <a:rPr lang="en-US"/>
              <a:t>), berwarna merah atau kuning-coklat.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/>
              <a:t>Warna tanah ditentukan dengan buku MUNSELL SOIL COLOR CHART.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 </a:t>
            </a:r>
            <a:r>
              <a:rPr lang="en-US" sz="2400" dirty="0" err="1"/>
              <a:t>Buku</a:t>
            </a:r>
            <a:r>
              <a:rPr lang="en-US" sz="2400" dirty="0"/>
              <a:t> </a:t>
            </a:r>
            <a:r>
              <a:rPr lang="en-US" sz="2400" dirty="0" err="1"/>
              <a:t>Munsell</a:t>
            </a:r>
            <a:r>
              <a:rPr lang="en-US" sz="2400" dirty="0"/>
              <a:t> Soil Color Chart </a:t>
            </a:r>
            <a:r>
              <a:rPr lang="en-US" sz="2400" dirty="0" err="1"/>
              <a:t>berisi</a:t>
            </a:r>
            <a:r>
              <a:rPr lang="en-US" sz="2400" dirty="0"/>
              <a:t> 3 </a:t>
            </a:r>
            <a:r>
              <a:rPr lang="en-US" sz="2400" dirty="0" err="1"/>
              <a:t>variabel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menentukan</a:t>
            </a:r>
            <a:r>
              <a:rPr lang="en-US" sz="2400" dirty="0"/>
              <a:t> </a:t>
            </a:r>
            <a:r>
              <a:rPr lang="en-US" sz="2400" dirty="0" err="1"/>
              <a:t>warna</a:t>
            </a:r>
            <a:r>
              <a:rPr lang="en-US" sz="2400" dirty="0"/>
              <a:t> </a:t>
            </a:r>
            <a:r>
              <a:rPr lang="en-US" sz="2400" dirty="0" err="1"/>
              <a:t>tanah</a:t>
            </a:r>
            <a:r>
              <a:rPr lang="en-US" sz="2400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(1) hue: </a:t>
            </a:r>
            <a:r>
              <a:rPr lang="en-US" sz="2400" dirty="0" err="1"/>
              <a:t>warna</a:t>
            </a:r>
            <a:r>
              <a:rPr lang="en-US" sz="2400" dirty="0"/>
              <a:t> </a:t>
            </a:r>
            <a:r>
              <a:rPr lang="en-US" sz="2400" dirty="0" err="1"/>
              <a:t>spektrum</a:t>
            </a:r>
            <a:r>
              <a:rPr lang="en-US" sz="2400" dirty="0"/>
              <a:t> yang </a:t>
            </a:r>
            <a:r>
              <a:rPr lang="en-US" sz="2400" dirty="0" err="1"/>
              <a:t>dominan</a:t>
            </a:r>
            <a:r>
              <a:rPr lang="en-US" sz="2400" dirty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/>
              <a:t>panjang</a:t>
            </a:r>
            <a:r>
              <a:rPr lang="en-US" sz="2400" dirty="0"/>
              <a:t> </a:t>
            </a:r>
            <a:r>
              <a:rPr lang="en-US" sz="2400" dirty="0" err="1"/>
              <a:t>gelombang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(2) value: </a:t>
            </a:r>
            <a:r>
              <a:rPr lang="en-US" sz="2400" dirty="0" err="1"/>
              <a:t>menunjukkan</a:t>
            </a:r>
            <a:r>
              <a:rPr lang="en-US" sz="2400" dirty="0"/>
              <a:t> </a:t>
            </a:r>
            <a:r>
              <a:rPr lang="en-US" sz="2400" dirty="0" err="1"/>
              <a:t>gelap</a:t>
            </a:r>
            <a:r>
              <a:rPr lang="en-US" sz="2400" dirty="0"/>
              <a:t> </a:t>
            </a:r>
            <a:r>
              <a:rPr lang="en-US" sz="2400" dirty="0" err="1"/>
              <a:t>terangnya</a:t>
            </a:r>
            <a:r>
              <a:rPr lang="en-US" sz="2400" dirty="0"/>
              <a:t> </a:t>
            </a:r>
            <a:r>
              <a:rPr lang="en-US" sz="2400" dirty="0" err="1"/>
              <a:t>warna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(3) </a:t>
            </a:r>
            <a:r>
              <a:rPr lang="en-US" sz="2400" dirty="0" err="1"/>
              <a:t>chroma</a:t>
            </a:r>
            <a:r>
              <a:rPr lang="en-US" sz="2400" dirty="0"/>
              <a:t>: </a:t>
            </a:r>
            <a:r>
              <a:rPr lang="en-US" sz="2400" dirty="0" err="1"/>
              <a:t>menunjukkan</a:t>
            </a:r>
            <a:r>
              <a:rPr lang="en-US" sz="2400" dirty="0"/>
              <a:t> </a:t>
            </a:r>
            <a:r>
              <a:rPr lang="en-US" sz="2400" dirty="0" err="1"/>
              <a:t>kemurnian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  </a:t>
            </a:r>
            <a:r>
              <a:rPr lang="en-US" sz="2400" dirty="0" err="1" smtClean="0"/>
              <a:t>kekuatan</a:t>
            </a:r>
            <a:r>
              <a:rPr lang="en-US" sz="2400" dirty="0" smtClean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warna</a:t>
            </a:r>
            <a:r>
              <a:rPr lang="en-US" sz="2400" dirty="0"/>
              <a:t> </a:t>
            </a:r>
            <a:r>
              <a:rPr lang="en-US" sz="2400" dirty="0" err="1"/>
              <a:t>spektrum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765175"/>
            <a:ext cx="8064500" cy="4608513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Hue untuk tanah normal dibedakan menjadi: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5R; 7,5R;  10R;  2,5YR;  5YR;  7,5YR;  10YR; 2,5Y; 5Y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R   = Red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Y   = Yellow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YR = Yellowish Red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Hue untuk tanah tereduksi (gley) yaitu: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5G; 5GY; 5BG dan N (netral)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Value dibedakan dari 0 sampai 8,  makin tinggi value menunjukkan warna makin terang.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/>
              <a:t>        Chroma dibagi dari 0 sampai 8,  makin tinggi chroma menunjukkan kemurnian atau kekuatan warna spektrum makin meningkat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0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800"/>
              <a:t>   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800"/>
              <a:t>    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  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Notasi dalam buku Munsell Soil Color Chart</a:t>
            </a:r>
          </a:p>
          <a:p>
            <a:pPr>
              <a:buFont typeface="Wingdings" pitchFamily="2" charset="2"/>
              <a:buNone/>
            </a:pPr>
            <a:r>
              <a:rPr lang="en-US"/>
              <a:t>Misal: 10YR 4/6</a:t>
            </a:r>
          </a:p>
          <a:p>
            <a:pPr>
              <a:buFont typeface="Wingdings" pitchFamily="2" charset="2"/>
              <a:buNone/>
            </a:pPr>
            <a:r>
              <a:rPr lang="en-US"/>
              <a:t>Hue = 10YR</a:t>
            </a:r>
          </a:p>
          <a:p>
            <a:pPr>
              <a:buFont typeface="Wingdings" pitchFamily="2" charset="2"/>
              <a:buNone/>
            </a:pPr>
            <a:r>
              <a:rPr lang="en-US"/>
              <a:t>Value = 4</a:t>
            </a:r>
          </a:p>
          <a:p>
            <a:pPr>
              <a:buFont typeface="Wingdings" pitchFamily="2" charset="2"/>
              <a:buNone/>
            </a:pPr>
            <a:r>
              <a:rPr lang="en-US"/>
              <a:t>Chroma = 6</a:t>
            </a:r>
          </a:p>
          <a:p>
            <a:pPr>
              <a:buFont typeface="Wingdings" pitchFamily="2" charset="2"/>
              <a:buNone/>
            </a:pPr>
            <a:r>
              <a:rPr lang="en-US"/>
              <a:t>Nama warna: merah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>
                <a:sym typeface="Wingdings" pitchFamily="2" charset="2"/>
              </a:rPr>
              <a:t>         </a:t>
            </a:r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   </a:t>
            </a:r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TEKSTUR TANAH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3048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*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Tekstur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perbandingan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relatif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antar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fraksi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pasir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debu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klei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dalam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suatu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masa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Tekstur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menun-jukkan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kasar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halusnya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*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Ukuran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fraksi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pasir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2000 -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50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µm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debu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 50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– 2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µm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liat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    &lt; 2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µm  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dirty="0" err="1"/>
              <a:t>Macam-macam</a:t>
            </a:r>
            <a:r>
              <a:rPr lang="en-US" dirty="0"/>
              <a:t> </a:t>
            </a:r>
            <a:r>
              <a:rPr lang="en-US" dirty="0" err="1"/>
              <a:t>kelas</a:t>
            </a:r>
            <a:r>
              <a:rPr lang="en-US" dirty="0"/>
              <a:t> </a:t>
            </a:r>
            <a:r>
              <a:rPr lang="en-US" dirty="0" err="1"/>
              <a:t>tekstur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Pasir</a:t>
            </a:r>
            <a:r>
              <a:rPr lang="en-US" dirty="0" smtClean="0"/>
              <a:t> (sand)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Pasir</a:t>
            </a:r>
            <a:r>
              <a:rPr lang="en-US" dirty="0" smtClean="0"/>
              <a:t> </a:t>
            </a:r>
            <a:r>
              <a:rPr lang="en-US" dirty="0" err="1" smtClean="0"/>
              <a:t>geluhan</a:t>
            </a:r>
            <a:r>
              <a:rPr lang="en-US" dirty="0" smtClean="0"/>
              <a:t> (</a:t>
            </a:r>
            <a:r>
              <a:rPr lang="en-US" dirty="0" err="1" smtClean="0"/>
              <a:t>Pasir</a:t>
            </a:r>
            <a:r>
              <a:rPr lang="en-US" dirty="0" smtClean="0"/>
              <a:t> </a:t>
            </a:r>
            <a:r>
              <a:rPr lang="en-US" dirty="0" err="1" smtClean="0"/>
              <a:t>berlempung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Geluh</a:t>
            </a:r>
            <a:r>
              <a:rPr lang="en-US" dirty="0" smtClean="0"/>
              <a:t> </a:t>
            </a:r>
            <a:r>
              <a:rPr lang="en-US" dirty="0" err="1" smtClean="0"/>
              <a:t>pasiran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berpasir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Geluh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Geluh</a:t>
            </a:r>
            <a:r>
              <a:rPr lang="en-US" dirty="0" smtClean="0"/>
              <a:t> </a:t>
            </a:r>
            <a:r>
              <a:rPr lang="en-US" dirty="0" err="1" smtClean="0"/>
              <a:t>debuan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berdebu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Lanau</a:t>
            </a:r>
            <a:r>
              <a:rPr lang="en-US" dirty="0" smtClean="0"/>
              <a:t> (</a:t>
            </a:r>
            <a:r>
              <a:rPr lang="en-US" dirty="0" err="1" smtClean="0"/>
              <a:t>Debu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Geluh</a:t>
            </a:r>
            <a:r>
              <a:rPr lang="en-US" dirty="0" smtClean="0"/>
              <a:t> </a:t>
            </a:r>
            <a:r>
              <a:rPr lang="en-US" dirty="0" err="1" smtClean="0"/>
              <a:t>lempungan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berliat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err="1" smtClean="0"/>
              <a:t>Geluh</a:t>
            </a:r>
            <a:r>
              <a:rPr lang="en-US" dirty="0" smtClean="0"/>
              <a:t> 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pasiran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/>
              <a:t>liat</a:t>
            </a:r>
            <a:r>
              <a:rPr lang="en-US" dirty="0"/>
              <a:t> </a:t>
            </a:r>
            <a:r>
              <a:rPr lang="en-US" dirty="0" err="1" smtClean="0"/>
              <a:t>berpasir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524000" y="1128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0179" name="Picture 3" descr="Slide 2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04800" y="609600"/>
            <a:ext cx="8534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286000" y="3048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1600200" y="152400"/>
            <a:ext cx="571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 Soils Order in The World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9"/>
            </a:pPr>
            <a:r>
              <a:rPr lang="en-US" dirty="0" err="1" smtClean="0"/>
              <a:t>Geluh</a:t>
            </a:r>
            <a:r>
              <a:rPr lang="en-US" dirty="0" smtClean="0"/>
              <a:t> 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debuan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/>
              <a:t>liat</a:t>
            </a:r>
            <a:r>
              <a:rPr lang="en-US" dirty="0"/>
              <a:t> </a:t>
            </a:r>
            <a:r>
              <a:rPr lang="en-US" dirty="0" err="1" smtClean="0"/>
              <a:t>berdebu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 startAt="9"/>
            </a:pP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pasiran</a:t>
            </a:r>
            <a:r>
              <a:rPr lang="en-US" dirty="0" smtClean="0"/>
              <a:t> (</a:t>
            </a:r>
            <a:r>
              <a:rPr lang="en-US" dirty="0" err="1" smtClean="0"/>
              <a:t>Liat</a:t>
            </a:r>
            <a:r>
              <a:rPr lang="en-US" dirty="0" smtClean="0"/>
              <a:t> </a:t>
            </a:r>
            <a:r>
              <a:rPr lang="en-US" dirty="0" err="1" smtClean="0"/>
              <a:t>berpasir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 startAt="9"/>
            </a:pPr>
            <a:r>
              <a:rPr lang="en-US" dirty="0" err="1" smtClean="0"/>
              <a:t>Lempung</a:t>
            </a:r>
            <a:r>
              <a:rPr lang="en-US" dirty="0" smtClean="0"/>
              <a:t> </a:t>
            </a:r>
            <a:r>
              <a:rPr lang="en-US" dirty="0" err="1" smtClean="0"/>
              <a:t>debuan</a:t>
            </a:r>
            <a:r>
              <a:rPr lang="en-US" dirty="0" smtClean="0"/>
              <a:t> (</a:t>
            </a:r>
            <a:r>
              <a:rPr lang="en-US" dirty="0" err="1" smtClean="0"/>
              <a:t>Liat</a:t>
            </a:r>
            <a:r>
              <a:rPr lang="en-US" dirty="0" smtClean="0"/>
              <a:t> </a:t>
            </a:r>
            <a:r>
              <a:rPr lang="en-US" dirty="0" err="1" smtClean="0"/>
              <a:t>berdebu</a:t>
            </a:r>
            <a:r>
              <a:rPr lang="en-US" dirty="0" smtClean="0"/>
              <a:t>)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 startAt="9"/>
            </a:pPr>
            <a:r>
              <a:rPr lang="en-US" dirty="0" err="1" smtClean="0"/>
              <a:t>Lempung</a:t>
            </a:r>
            <a:r>
              <a:rPr lang="en-US" dirty="0" smtClean="0"/>
              <a:t> (</a:t>
            </a:r>
            <a:r>
              <a:rPr lang="en-US" dirty="0" err="1" smtClean="0"/>
              <a:t>Liat</a:t>
            </a:r>
            <a:r>
              <a:rPr lang="en-US" dirty="0" smtClean="0"/>
              <a:t>)</a:t>
            </a:r>
          </a:p>
          <a:p>
            <a:pPr marL="609600" indent="-609600">
              <a:buFont typeface="Wingdings" pitchFamily="2" charset="2"/>
              <a:buAutoNum type="arabicPeriod" startAt="9"/>
            </a:pPr>
            <a:endParaRPr 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Tanah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dirty="0" err="1"/>
              <a:t>bertekstur</a:t>
            </a:r>
            <a:r>
              <a:rPr lang="en-US" dirty="0"/>
              <a:t> </a:t>
            </a:r>
            <a:r>
              <a:rPr lang="en-US" dirty="0" err="1"/>
              <a:t>pasir</a:t>
            </a:r>
            <a:r>
              <a:rPr lang="en-US" dirty="0"/>
              <a:t>,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kandungan</a:t>
            </a:r>
            <a:r>
              <a:rPr lang="en-US" dirty="0"/>
              <a:t> </a:t>
            </a:r>
            <a:r>
              <a:rPr lang="en-US" dirty="0" err="1"/>
              <a:t>pasir</a:t>
            </a:r>
            <a:r>
              <a:rPr lang="en-US" dirty="0"/>
              <a:t> minimal 70%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dirty="0"/>
              <a:t>Tanah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dirty="0" err="1"/>
              <a:t>bertekstur</a:t>
            </a:r>
            <a:r>
              <a:rPr lang="en-US" dirty="0"/>
              <a:t> </a:t>
            </a:r>
            <a:r>
              <a:rPr lang="en-US" dirty="0" err="1" smtClean="0"/>
              <a:t>lempung</a:t>
            </a:r>
            <a:r>
              <a:rPr lang="en-US" dirty="0" smtClean="0"/>
              <a:t> (</a:t>
            </a:r>
            <a:r>
              <a:rPr lang="en-US" dirty="0" err="1" smtClean="0"/>
              <a:t>liat</a:t>
            </a:r>
            <a:r>
              <a:rPr lang="en-US" dirty="0" smtClean="0"/>
              <a:t>),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kandungan</a:t>
            </a:r>
            <a:r>
              <a:rPr lang="en-US" dirty="0"/>
              <a:t> </a:t>
            </a:r>
            <a:r>
              <a:rPr lang="en-US" dirty="0" err="1"/>
              <a:t>liat</a:t>
            </a:r>
            <a:r>
              <a:rPr lang="en-US" dirty="0"/>
              <a:t> minimal 35%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keduanya</a:t>
            </a:r>
            <a:r>
              <a:rPr lang="en-US" dirty="0"/>
              <a:t>, </a:t>
            </a:r>
            <a:r>
              <a:rPr lang="en-US" dirty="0" err="1"/>
              <a:t>digolongkan</a:t>
            </a:r>
            <a:r>
              <a:rPr lang="en-US" dirty="0"/>
              <a:t> </a:t>
            </a:r>
            <a:r>
              <a:rPr lang="en-US" dirty="0" err="1"/>
              <a:t>bertekstur</a:t>
            </a:r>
            <a:r>
              <a:rPr lang="en-US" dirty="0"/>
              <a:t> </a:t>
            </a:r>
            <a:r>
              <a:rPr lang="en-US" dirty="0" err="1" smtClean="0"/>
              <a:t>geluh</a:t>
            </a:r>
            <a:r>
              <a:rPr lang="en-US" dirty="0" smtClean="0"/>
              <a:t> (</a:t>
            </a:r>
            <a:r>
              <a:rPr lang="en-US" dirty="0" err="1" smtClean="0"/>
              <a:t>lempung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Contoh: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Suatu tanah mengandung: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Liat = 40%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Debu = 35%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Pasir = 25%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Tekstur tanah tsb adalah ……………..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Suatu tanah mengandung: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Liat = 10%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Debu = 15%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Pasir = 75%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Tekstur tanah tsb adalah ……………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Suatu tanah mengandung: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Liat = 25%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Debu = 35%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Pasir = 40%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Tekstur tanah tersebut adalah …………….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468313" y="1557338"/>
            <a:ext cx="7415212" cy="469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Merupakan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susunan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atau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bongkah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kecil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dari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butir-butir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Bongkah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struktur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ini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terjadi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karena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butir-butir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pasir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debu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dan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klei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terikat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satu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sama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lain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oleh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suatu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perekat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misalnya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bahan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organik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oksida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besi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dll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Struktur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tanah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dibedakan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atas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(1)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bentuk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atau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tipe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struktur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(2)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ukuran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atau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kelas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struktur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(3)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kemantapan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atau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derajat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struktur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8485" name="WordArt 5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62658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D. Struktur Tanah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1.  Lempeng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2.  Prisma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3.  Tiang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4.  Gumpal bersudut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5.  Gumpal membulat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6.  Granuler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7.  Remah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Bentuk Struktur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 1. Sangat halus</a:t>
            </a:r>
          </a:p>
          <a:p>
            <a:pPr>
              <a:buFont typeface="Wingdings" pitchFamily="2" charset="2"/>
              <a:buNone/>
            </a:pPr>
            <a:r>
              <a:rPr lang="en-US"/>
              <a:t>   2. Halus</a:t>
            </a:r>
          </a:p>
          <a:p>
            <a:pPr>
              <a:buFont typeface="Wingdings" pitchFamily="2" charset="2"/>
              <a:buNone/>
            </a:pPr>
            <a:r>
              <a:rPr lang="en-US"/>
              <a:t>   3. Sedang</a:t>
            </a:r>
          </a:p>
          <a:p>
            <a:pPr>
              <a:buFont typeface="Wingdings" pitchFamily="2" charset="2"/>
              <a:buNone/>
            </a:pPr>
            <a:r>
              <a:rPr lang="en-US"/>
              <a:t>   4. Kasar</a:t>
            </a:r>
          </a:p>
          <a:p>
            <a:pPr>
              <a:buFont typeface="Wingdings" pitchFamily="2" charset="2"/>
              <a:buNone/>
            </a:pPr>
            <a:r>
              <a:rPr lang="en-US"/>
              <a:t>   5. Sangat kasar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Ukuran atau Kelas Struktur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>
          <a:xfrm>
            <a:off x="301625" y="1268413"/>
            <a:ext cx="8540750" cy="4830762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en-US" sz="2800" dirty="0"/>
              <a:t>Tingkat </a:t>
            </a:r>
            <a:r>
              <a:rPr lang="en-US" sz="2800" dirty="0" err="1"/>
              <a:t>perkembangan</a:t>
            </a:r>
            <a:r>
              <a:rPr lang="en-US" sz="2800" dirty="0"/>
              <a:t> </a:t>
            </a:r>
            <a:r>
              <a:rPr lang="en-US" sz="2800" dirty="0" err="1"/>
              <a:t>Lemah</a:t>
            </a: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en-US" sz="2800" dirty="0"/>
              <a:t>      </a:t>
            </a:r>
            <a:r>
              <a:rPr lang="en-US" sz="2800" dirty="0" err="1"/>
              <a:t>Butir-butir</a:t>
            </a:r>
            <a:r>
              <a:rPr lang="en-US" sz="2800" dirty="0"/>
              <a:t> </a:t>
            </a:r>
            <a:r>
              <a:rPr lang="en-US" sz="2800" dirty="0" err="1"/>
              <a:t>tanah</a:t>
            </a:r>
            <a:r>
              <a:rPr lang="en-US" sz="2800" dirty="0"/>
              <a:t> </a:t>
            </a:r>
            <a:r>
              <a:rPr lang="en-US" sz="2800" dirty="0" err="1"/>
              <a:t>mudah</a:t>
            </a:r>
            <a:r>
              <a:rPr lang="en-US" sz="2800" dirty="0"/>
              <a:t> </a:t>
            </a:r>
            <a:r>
              <a:rPr lang="en-US" sz="2800" dirty="0" err="1"/>
              <a:t>hancur</a:t>
            </a:r>
            <a:r>
              <a:rPr lang="en-US" sz="2800" dirty="0"/>
              <a:t>      </a:t>
            </a:r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AutoNum type="arabicPeriod" startAt="2"/>
            </a:pPr>
            <a:r>
              <a:rPr lang="en-US" sz="2800" dirty="0"/>
              <a:t>Tingkat </a:t>
            </a:r>
            <a:r>
              <a:rPr lang="en-US" sz="2800" dirty="0" err="1"/>
              <a:t>perkembangan</a:t>
            </a:r>
            <a:r>
              <a:rPr lang="en-US" sz="2800" dirty="0"/>
              <a:t> </a:t>
            </a:r>
            <a:r>
              <a:rPr lang="en-US" sz="2800" dirty="0" err="1"/>
              <a:t>Sedang</a:t>
            </a: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en-US" sz="2800" dirty="0"/>
              <a:t>      </a:t>
            </a:r>
            <a:r>
              <a:rPr lang="en-US" sz="2800" dirty="0" err="1"/>
              <a:t>Butir-butir</a:t>
            </a:r>
            <a:r>
              <a:rPr lang="en-US" sz="2800" dirty="0"/>
              <a:t> </a:t>
            </a:r>
            <a:r>
              <a:rPr lang="en-US" sz="2800" dirty="0" err="1"/>
              <a:t>tanah</a:t>
            </a:r>
            <a:r>
              <a:rPr lang="en-US" sz="2800" dirty="0"/>
              <a:t> </a:t>
            </a:r>
            <a:r>
              <a:rPr lang="en-US" sz="2800" dirty="0" err="1"/>
              <a:t>agak</a:t>
            </a:r>
            <a:r>
              <a:rPr lang="en-US" sz="2800" dirty="0"/>
              <a:t> </a:t>
            </a:r>
            <a:r>
              <a:rPr lang="en-US" sz="2800" dirty="0" err="1"/>
              <a:t>sukar</a:t>
            </a:r>
            <a:r>
              <a:rPr lang="en-US" sz="2800" dirty="0"/>
              <a:t> </a:t>
            </a:r>
            <a:r>
              <a:rPr lang="en-US" sz="2800" dirty="0" err="1"/>
              <a:t>hancur</a:t>
            </a: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AutoNum type="arabicPeriod" startAt="3"/>
            </a:pPr>
            <a:r>
              <a:rPr lang="en-US" sz="2800" dirty="0"/>
              <a:t>Tingkat </a:t>
            </a:r>
            <a:r>
              <a:rPr lang="en-US" sz="2800" dirty="0" err="1"/>
              <a:t>perkembangan</a:t>
            </a:r>
            <a:r>
              <a:rPr lang="en-US" sz="2800" dirty="0"/>
              <a:t> </a:t>
            </a:r>
            <a:r>
              <a:rPr lang="en-US" sz="2800" dirty="0" err="1"/>
              <a:t>Kuat</a:t>
            </a: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en-US" sz="2800" dirty="0"/>
              <a:t>      </a:t>
            </a:r>
            <a:r>
              <a:rPr lang="en-US" sz="2800" dirty="0" err="1"/>
              <a:t>Butir-butir</a:t>
            </a:r>
            <a:r>
              <a:rPr lang="en-US" sz="2800" dirty="0"/>
              <a:t> </a:t>
            </a:r>
            <a:r>
              <a:rPr lang="en-US" sz="2800" dirty="0" err="1"/>
              <a:t>tanah</a:t>
            </a:r>
            <a:r>
              <a:rPr lang="en-US" sz="2800" dirty="0"/>
              <a:t> </a:t>
            </a:r>
            <a:r>
              <a:rPr lang="en-US" sz="2800" dirty="0" err="1"/>
              <a:t>sukar</a:t>
            </a:r>
            <a:r>
              <a:rPr lang="en-US" sz="2800" dirty="0"/>
              <a:t> </a:t>
            </a:r>
            <a:r>
              <a:rPr lang="en-US" sz="2800" dirty="0" err="1"/>
              <a:t>hancur</a:t>
            </a: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      </a:t>
            </a:r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8963" cy="750887"/>
          </a:xfrm>
        </p:spPr>
        <p:txBody>
          <a:bodyPr/>
          <a:lstStyle/>
          <a:p>
            <a:pPr algn="ctr"/>
            <a:r>
              <a:rPr lang="en-US" sz="2500" dirty="0"/>
              <a:t>KEMANTAPAN ATAU DERAJAT STRUKTUR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 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kohesi</a:t>
            </a:r>
            <a:r>
              <a:rPr lang="en-US" dirty="0"/>
              <a:t> </a:t>
            </a:r>
            <a:r>
              <a:rPr lang="en-US" dirty="0" err="1"/>
              <a:t>butir-butir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adhesi</a:t>
            </a:r>
            <a:r>
              <a:rPr lang="en-US" dirty="0"/>
              <a:t> </a:t>
            </a:r>
            <a:r>
              <a:rPr lang="en-US" dirty="0" err="1"/>
              <a:t>butir-butir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benda</a:t>
            </a:r>
            <a:r>
              <a:rPr lang="en-US" dirty="0"/>
              <a:t> lain.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en-US" dirty="0"/>
              <a:t>     Tanah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konsistensi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mudah</a:t>
            </a:r>
            <a:r>
              <a:rPr lang="en-US" dirty="0"/>
              <a:t> </a:t>
            </a:r>
            <a:r>
              <a:rPr lang="en-US" dirty="0" err="1"/>
              <a:t>diolah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melekat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pengolah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  </a:t>
            </a:r>
            <a:r>
              <a:rPr lang="en-US" dirty="0" err="1"/>
              <a:t>Konsistensi</a:t>
            </a:r>
            <a:r>
              <a:rPr lang="en-US" dirty="0"/>
              <a:t>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diukur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lembab</a:t>
            </a:r>
            <a:r>
              <a:rPr lang="en-US" dirty="0"/>
              <a:t>, </a:t>
            </a:r>
            <a:r>
              <a:rPr lang="en-US" dirty="0" err="1"/>
              <a:t>basah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kering</a:t>
            </a:r>
            <a:r>
              <a:rPr lang="en-US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E. </a:t>
            </a:r>
            <a:r>
              <a:rPr lang="en-US" dirty="0" err="1"/>
              <a:t>Konsistensi</a:t>
            </a:r>
            <a:r>
              <a:rPr lang="en-US" dirty="0"/>
              <a:t> Tanah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>
          <a:xfrm>
            <a:off x="301625" y="765175"/>
            <a:ext cx="8540750" cy="5334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sz="2800"/>
              <a:t>Dalam keadaan lembab, konsistensi dibedakan ke dalam gembur sampai teguh</a:t>
            </a:r>
          </a:p>
          <a:p>
            <a:pPr marL="609600" indent="-609600">
              <a:buFont typeface="Wingdings" pitchFamily="2" charset="2"/>
              <a:buNone/>
            </a:pPr>
            <a:endParaRPr lang="en-US" sz="2800"/>
          </a:p>
          <a:p>
            <a:pPr marL="609600" indent="-609600">
              <a:buFont typeface="Wingdings" pitchFamily="2" charset="2"/>
              <a:buNone/>
            </a:pPr>
            <a:r>
              <a:rPr lang="en-US" sz="2800"/>
              <a:t>Dalam keadaan kering, konsistensi dibedakan ke dalam lunak sampai keras</a:t>
            </a:r>
          </a:p>
          <a:p>
            <a:pPr marL="609600" indent="-609600">
              <a:buFont typeface="Wingdings" pitchFamily="2" charset="2"/>
              <a:buNone/>
            </a:pPr>
            <a:endParaRPr lang="en-US" sz="2800"/>
          </a:p>
          <a:p>
            <a:pPr marL="609600" indent="-609600">
              <a:buFont typeface="Wingdings" pitchFamily="2" charset="2"/>
              <a:buNone/>
            </a:pPr>
            <a:r>
              <a:rPr lang="en-US" sz="2800"/>
              <a:t>Dalam keadaan basah, dibedakan: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800"/>
              <a:t> (1) plastisitasnya, yaitu dari plastis sampai tidak plastis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800"/>
              <a:t> (2) kelekatannya, yaitu dari tidak lekat sampai lekat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7" name="Rectangle 13"/>
          <p:cNvSpPr>
            <a:spLocks noGrp="1" noChangeArrowheads="1"/>
          </p:cNvSpPr>
          <p:nvPr>
            <p:ph idx="1"/>
          </p:nvPr>
        </p:nvSpPr>
        <p:spPr>
          <a:xfrm>
            <a:off x="323850" y="1196975"/>
            <a:ext cx="8540750" cy="449897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Merupakan angka-angka kadar air tanah pada beberapa macam keadaan.  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Angka Atterberg berguna dalam penentujan tidak pengolahan tanah, karena pengolahan tanah sulit dilakukan kalau tanah terlalu kering atau terlalu basah.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Sifat-sifat tanah yang berhubungan dengan angka Atterberg adalah:</a:t>
            </a:r>
          </a:p>
          <a:p>
            <a:pPr marL="609600" indent="-609600">
              <a:buFontTx/>
              <a:buNone/>
            </a:pPr>
            <a:r>
              <a:rPr lang="en-US"/>
              <a:t>     </a:t>
            </a:r>
          </a:p>
          <a:p>
            <a:pPr marL="609600" indent="-609600">
              <a:buFontTx/>
              <a:buAutoNum type="arabicPeriod"/>
            </a:pPr>
            <a:endParaRPr lang="en-US"/>
          </a:p>
        </p:txBody>
      </p:sp>
      <p:sp>
        <p:nvSpPr>
          <p:cNvPr id="175116" name="Rectangle 1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91550" cy="823913"/>
          </a:xfrm>
        </p:spPr>
        <p:txBody>
          <a:bodyPr/>
          <a:lstStyle/>
          <a:p>
            <a:pPr algn="ctr"/>
            <a:r>
              <a:rPr lang="en-US" dirty="0" err="1"/>
              <a:t>Angka</a:t>
            </a:r>
            <a:r>
              <a:rPr lang="en-US" dirty="0"/>
              <a:t> ATTERBERG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7" name="Rectangle 3"/>
          <p:cNvSpPr>
            <a:spLocks noGrp="1" noChangeArrowheads="1"/>
          </p:cNvSpPr>
          <p:nvPr>
            <p:ph idx="1"/>
          </p:nvPr>
        </p:nvSpPr>
        <p:spPr>
          <a:xfrm>
            <a:off x="301625" y="476250"/>
            <a:ext cx="8447088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dirty="0"/>
              <a:t>     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en-US" dirty="0"/>
              <a:t>Batas </a:t>
            </a:r>
            <a:r>
              <a:rPr lang="en-US" dirty="0" err="1"/>
              <a:t>mengalir</a:t>
            </a:r>
            <a:r>
              <a:rPr lang="en-US" dirty="0"/>
              <a:t> (</a:t>
            </a:r>
            <a:r>
              <a:rPr lang="en-US" dirty="0" err="1"/>
              <a:t>batas</a:t>
            </a:r>
            <a:r>
              <a:rPr lang="en-US" dirty="0"/>
              <a:t> </a:t>
            </a:r>
            <a:r>
              <a:rPr lang="en-US" dirty="0" err="1"/>
              <a:t>cair</a:t>
            </a:r>
            <a:r>
              <a:rPr lang="en-US" dirty="0"/>
              <a:t> = liquid limit)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en-US" dirty="0"/>
              <a:t>Batas </a:t>
            </a:r>
            <a:r>
              <a:rPr lang="en-US" dirty="0" err="1"/>
              <a:t>melekat</a:t>
            </a:r>
            <a:r>
              <a:rPr lang="en-US" dirty="0"/>
              <a:t> 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en-US" dirty="0"/>
              <a:t>Batas </a:t>
            </a:r>
            <a:r>
              <a:rPr lang="en-US" dirty="0" err="1"/>
              <a:t>gulung</a:t>
            </a:r>
            <a:r>
              <a:rPr lang="en-US" dirty="0"/>
              <a:t> (</a:t>
            </a:r>
            <a:r>
              <a:rPr lang="en-US" dirty="0" err="1"/>
              <a:t>menggolek</a:t>
            </a:r>
            <a:r>
              <a:rPr lang="en-US" dirty="0"/>
              <a:t>)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en-US" dirty="0"/>
              <a:t>Batas </a:t>
            </a:r>
            <a:r>
              <a:rPr lang="en-US" dirty="0" err="1"/>
              <a:t>berubah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(</a:t>
            </a:r>
            <a:r>
              <a:rPr lang="en-US" dirty="0" err="1"/>
              <a:t>batas</a:t>
            </a:r>
            <a:r>
              <a:rPr lang="en-US" dirty="0"/>
              <a:t> </a:t>
            </a:r>
            <a:r>
              <a:rPr lang="en-US" dirty="0" err="1"/>
              <a:t>ganti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)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en-US" dirty="0" err="1"/>
              <a:t>Indeks</a:t>
            </a:r>
            <a:r>
              <a:rPr lang="en-US" dirty="0"/>
              <a:t> </a:t>
            </a:r>
            <a:r>
              <a:rPr lang="en-US" dirty="0" err="1"/>
              <a:t>plastisitas</a:t>
            </a:r>
            <a:endParaRPr lang="en-US" dirty="0"/>
          </a:p>
          <a:p>
            <a:pPr marL="609600" indent="-609600">
              <a:buFont typeface="Arial" charset="0"/>
              <a:buAutoNum type="arabicPeriod"/>
            </a:pP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olah</a:t>
            </a:r>
            <a:endParaRPr lang="en-US" dirty="0"/>
          </a:p>
          <a:p>
            <a:pPr marL="609600" indent="-609600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id-ID" sz="2000" dirty="0" smtClean="0"/>
              <a:t>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id-ID" sz="2000" dirty="0" smtClean="0"/>
              <a:t>Morfologi tanah mudah diamati pada irisan tegak tubuh tanah atau profil tanah</a:t>
            </a:r>
          </a:p>
          <a:p>
            <a:pPr>
              <a:buNone/>
            </a:pPr>
            <a:r>
              <a:rPr lang="id-ID" sz="2000" dirty="0" smtClean="0"/>
              <a:t>	Dari morfologi tanah terdapat informasi tentang watak dan potensi tanah</a:t>
            </a:r>
            <a:endParaRPr lang="id-ID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56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400" dirty="0" err="1" smtClean="0"/>
              <a:t>Morfologi</a:t>
            </a:r>
            <a:r>
              <a:rPr lang="en-US" sz="2400" dirty="0" smtClean="0"/>
              <a:t> </a:t>
            </a:r>
            <a:r>
              <a:rPr lang="en-US" sz="2400" dirty="0" err="1" smtClean="0"/>
              <a:t>tanah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066800" y="2514600"/>
            <a:ext cx="2286000" cy="403860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15000"/>
                  <a:satMod val="180000"/>
                </a:schemeClr>
              </a:gs>
              <a:gs pos="50000">
                <a:schemeClr val="accent3">
                  <a:shade val="45000"/>
                  <a:satMod val="170000"/>
                </a:schemeClr>
              </a:gs>
              <a:gs pos="70000">
                <a:schemeClr val="accent3">
                  <a:tint val="99000"/>
                  <a:shade val="65000"/>
                  <a:satMod val="155000"/>
                </a:schemeClr>
              </a:gs>
              <a:gs pos="100000">
                <a:schemeClr val="accent3">
                  <a:tint val="95500"/>
                  <a:shade val="100000"/>
                  <a:satMod val="155000"/>
                </a:schemeClr>
              </a:gs>
            </a:gsLst>
            <a:lin ang="5400000" scaled="1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66800" y="5867400"/>
            <a:ext cx="2402308" cy="116247"/>
          </a:xfrm>
          <a:custGeom>
            <a:avLst/>
            <a:gdLst>
              <a:gd name="connsiteX0" fmla="*/ 0 w 2402308"/>
              <a:gd name="connsiteY0" fmla="*/ 34361 h 116247"/>
              <a:gd name="connsiteX1" fmla="*/ 122830 w 2402308"/>
              <a:gd name="connsiteY1" fmla="*/ 48009 h 116247"/>
              <a:gd name="connsiteX2" fmla="*/ 232012 w 2402308"/>
              <a:gd name="connsiteY2" fmla="*/ 34361 h 116247"/>
              <a:gd name="connsiteX3" fmla="*/ 272955 w 2402308"/>
              <a:gd name="connsiteY3" fmla="*/ 75304 h 116247"/>
              <a:gd name="connsiteX4" fmla="*/ 464024 w 2402308"/>
              <a:gd name="connsiteY4" fmla="*/ 75304 h 116247"/>
              <a:gd name="connsiteX5" fmla="*/ 477672 w 2402308"/>
              <a:gd name="connsiteY5" fmla="*/ 34361 h 116247"/>
              <a:gd name="connsiteX6" fmla="*/ 600502 w 2402308"/>
              <a:gd name="connsiteY6" fmla="*/ 48009 h 116247"/>
              <a:gd name="connsiteX7" fmla="*/ 777923 w 2402308"/>
              <a:gd name="connsiteY7" fmla="*/ 61656 h 116247"/>
              <a:gd name="connsiteX8" fmla="*/ 900752 w 2402308"/>
              <a:gd name="connsiteY8" fmla="*/ 34361 h 116247"/>
              <a:gd name="connsiteX9" fmla="*/ 1023582 w 2402308"/>
              <a:gd name="connsiteY9" fmla="*/ 48009 h 116247"/>
              <a:gd name="connsiteX10" fmla="*/ 1187355 w 2402308"/>
              <a:gd name="connsiteY10" fmla="*/ 61656 h 116247"/>
              <a:gd name="connsiteX11" fmla="*/ 1473958 w 2402308"/>
              <a:gd name="connsiteY11" fmla="*/ 88952 h 116247"/>
              <a:gd name="connsiteX12" fmla="*/ 1583140 w 2402308"/>
              <a:gd name="connsiteY12" fmla="*/ 116247 h 116247"/>
              <a:gd name="connsiteX13" fmla="*/ 1651379 w 2402308"/>
              <a:gd name="connsiteY13" fmla="*/ 34361 h 116247"/>
              <a:gd name="connsiteX14" fmla="*/ 1733266 w 2402308"/>
              <a:gd name="connsiteY14" fmla="*/ 88952 h 116247"/>
              <a:gd name="connsiteX15" fmla="*/ 1856096 w 2402308"/>
              <a:gd name="connsiteY15" fmla="*/ 102600 h 116247"/>
              <a:gd name="connsiteX16" fmla="*/ 2238233 w 2402308"/>
              <a:gd name="connsiteY16" fmla="*/ 75304 h 11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02308" h="116247">
                <a:moveTo>
                  <a:pt x="0" y="34361"/>
                </a:moveTo>
                <a:cubicBezTo>
                  <a:pt x="40943" y="38910"/>
                  <a:pt x="81739" y="50944"/>
                  <a:pt x="122830" y="48009"/>
                </a:cubicBezTo>
                <a:cubicBezTo>
                  <a:pt x="270662" y="37449"/>
                  <a:pt x="128933" y="0"/>
                  <a:pt x="232012" y="34361"/>
                </a:cubicBezTo>
                <a:cubicBezTo>
                  <a:pt x="245660" y="48009"/>
                  <a:pt x="256896" y="64598"/>
                  <a:pt x="272955" y="75304"/>
                </a:cubicBezTo>
                <a:cubicBezTo>
                  <a:pt x="322579" y="108386"/>
                  <a:pt x="435754" y="77874"/>
                  <a:pt x="464024" y="75304"/>
                </a:cubicBezTo>
                <a:cubicBezTo>
                  <a:pt x="468573" y="61656"/>
                  <a:pt x="463565" y="37182"/>
                  <a:pt x="477672" y="34361"/>
                </a:cubicBezTo>
                <a:cubicBezTo>
                  <a:pt x="518067" y="26282"/>
                  <a:pt x="559476" y="44279"/>
                  <a:pt x="600502" y="48009"/>
                </a:cubicBezTo>
                <a:cubicBezTo>
                  <a:pt x="659573" y="53379"/>
                  <a:pt x="718783" y="57107"/>
                  <a:pt x="777923" y="61656"/>
                </a:cubicBezTo>
                <a:cubicBezTo>
                  <a:pt x="818866" y="52558"/>
                  <a:pt x="858875" y="36687"/>
                  <a:pt x="900752" y="34361"/>
                </a:cubicBezTo>
                <a:cubicBezTo>
                  <a:pt x="941884" y="32076"/>
                  <a:pt x="982572" y="44103"/>
                  <a:pt x="1023582" y="48009"/>
                </a:cubicBezTo>
                <a:cubicBezTo>
                  <a:pt x="1078115" y="53203"/>
                  <a:pt x="1132764" y="57107"/>
                  <a:pt x="1187355" y="61656"/>
                </a:cubicBezTo>
                <a:cubicBezTo>
                  <a:pt x="1311916" y="103176"/>
                  <a:pt x="1180794" y="63459"/>
                  <a:pt x="1473958" y="88952"/>
                </a:cubicBezTo>
                <a:cubicBezTo>
                  <a:pt x="1518518" y="92827"/>
                  <a:pt x="1543624" y="103075"/>
                  <a:pt x="1583140" y="116247"/>
                </a:cubicBezTo>
                <a:cubicBezTo>
                  <a:pt x="1589059" y="104410"/>
                  <a:pt x="1616657" y="26645"/>
                  <a:pt x="1651379" y="34361"/>
                </a:cubicBezTo>
                <a:cubicBezTo>
                  <a:pt x="1683403" y="41478"/>
                  <a:pt x="1705970" y="70755"/>
                  <a:pt x="1733266" y="88952"/>
                </a:cubicBezTo>
                <a:cubicBezTo>
                  <a:pt x="1767543" y="111803"/>
                  <a:pt x="1815153" y="98051"/>
                  <a:pt x="1856096" y="102600"/>
                </a:cubicBezTo>
                <a:cubicBezTo>
                  <a:pt x="2274606" y="74699"/>
                  <a:pt x="2402308" y="75304"/>
                  <a:pt x="2238233" y="75304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078173" y="3122972"/>
            <a:ext cx="2292824" cy="127326"/>
          </a:xfrm>
          <a:custGeom>
            <a:avLst/>
            <a:gdLst>
              <a:gd name="connsiteX0" fmla="*/ 0 w 2292824"/>
              <a:gd name="connsiteY0" fmla="*/ 16013 h 127326"/>
              <a:gd name="connsiteX1" fmla="*/ 40943 w 2292824"/>
              <a:gd name="connsiteY1" fmla="*/ 29661 h 127326"/>
              <a:gd name="connsiteX2" fmla="*/ 150126 w 2292824"/>
              <a:gd name="connsiteY2" fmla="*/ 56956 h 127326"/>
              <a:gd name="connsiteX3" fmla="*/ 504967 w 2292824"/>
              <a:gd name="connsiteY3" fmla="*/ 29661 h 127326"/>
              <a:gd name="connsiteX4" fmla="*/ 545911 w 2292824"/>
              <a:gd name="connsiteY4" fmla="*/ 2365 h 127326"/>
              <a:gd name="connsiteX5" fmla="*/ 586854 w 2292824"/>
              <a:gd name="connsiteY5" fmla="*/ 16013 h 127326"/>
              <a:gd name="connsiteX6" fmla="*/ 641445 w 2292824"/>
              <a:gd name="connsiteY6" fmla="*/ 29661 h 127326"/>
              <a:gd name="connsiteX7" fmla="*/ 682388 w 2292824"/>
              <a:gd name="connsiteY7" fmla="*/ 43309 h 127326"/>
              <a:gd name="connsiteX8" fmla="*/ 750627 w 2292824"/>
              <a:gd name="connsiteY8" fmla="*/ 56956 h 127326"/>
              <a:gd name="connsiteX9" fmla="*/ 873457 w 2292824"/>
              <a:gd name="connsiteY9" fmla="*/ 29661 h 127326"/>
              <a:gd name="connsiteX10" fmla="*/ 914400 w 2292824"/>
              <a:gd name="connsiteY10" fmla="*/ 56956 h 127326"/>
              <a:gd name="connsiteX11" fmla="*/ 968991 w 2292824"/>
              <a:gd name="connsiteY11" fmla="*/ 70604 h 127326"/>
              <a:gd name="connsiteX12" fmla="*/ 1160060 w 2292824"/>
              <a:gd name="connsiteY12" fmla="*/ 84252 h 127326"/>
              <a:gd name="connsiteX13" fmla="*/ 1201003 w 2292824"/>
              <a:gd name="connsiteY13" fmla="*/ 97900 h 127326"/>
              <a:gd name="connsiteX14" fmla="*/ 1405720 w 2292824"/>
              <a:gd name="connsiteY14" fmla="*/ 70604 h 127326"/>
              <a:gd name="connsiteX15" fmla="*/ 1774209 w 2292824"/>
              <a:gd name="connsiteY15" fmla="*/ 84252 h 127326"/>
              <a:gd name="connsiteX16" fmla="*/ 1815152 w 2292824"/>
              <a:gd name="connsiteY16" fmla="*/ 125195 h 127326"/>
              <a:gd name="connsiteX17" fmla="*/ 1897039 w 2292824"/>
              <a:gd name="connsiteY17" fmla="*/ 70604 h 127326"/>
              <a:gd name="connsiteX18" fmla="*/ 2088108 w 2292824"/>
              <a:gd name="connsiteY18" fmla="*/ 84252 h 127326"/>
              <a:gd name="connsiteX19" fmla="*/ 2129051 w 2292824"/>
              <a:gd name="connsiteY19" fmla="*/ 97900 h 127326"/>
              <a:gd name="connsiteX20" fmla="*/ 2265528 w 2292824"/>
              <a:gd name="connsiteY20" fmla="*/ 70604 h 127326"/>
              <a:gd name="connsiteX21" fmla="*/ 2292824 w 2292824"/>
              <a:gd name="connsiteY21" fmla="*/ 70604 h 127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292824" h="127326">
                <a:moveTo>
                  <a:pt x="0" y="16013"/>
                </a:moveTo>
                <a:cubicBezTo>
                  <a:pt x="13648" y="20562"/>
                  <a:pt x="27064" y="25876"/>
                  <a:pt x="40943" y="29661"/>
                </a:cubicBezTo>
                <a:cubicBezTo>
                  <a:pt x="77136" y="39532"/>
                  <a:pt x="150126" y="56956"/>
                  <a:pt x="150126" y="56956"/>
                </a:cubicBezTo>
                <a:cubicBezTo>
                  <a:pt x="268406" y="47858"/>
                  <a:pt x="387450" y="45870"/>
                  <a:pt x="504967" y="29661"/>
                </a:cubicBezTo>
                <a:cubicBezTo>
                  <a:pt x="521216" y="27420"/>
                  <a:pt x="529731" y="5062"/>
                  <a:pt x="545911" y="2365"/>
                </a:cubicBezTo>
                <a:cubicBezTo>
                  <a:pt x="560101" y="0"/>
                  <a:pt x="573022" y="12061"/>
                  <a:pt x="586854" y="16013"/>
                </a:cubicBezTo>
                <a:cubicBezTo>
                  <a:pt x="604889" y="21166"/>
                  <a:pt x="623410" y="24508"/>
                  <a:pt x="641445" y="29661"/>
                </a:cubicBezTo>
                <a:cubicBezTo>
                  <a:pt x="655277" y="33613"/>
                  <a:pt x="668432" y="39820"/>
                  <a:pt x="682388" y="43309"/>
                </a:cubicBezTo>
                <a:cubicBezTo>
                  <a:pt x="704892" y="48935"/>
                  <a:pt x="727881" y="52407"/>
                  <a:pt x="750627" y="56956"/>
                </a:cubicBezTo>
                <a:cubicBezTo>
                  <a:pt x="791570" y="47858"/>
                  <a:pt x="831515" y="29661"/>
                  <a:pt x="873457" y="29661"/>
                </a:cubicBezTo>
                <a:cubicBezTo>
                  <a:pt x="889859" y="29661"/>
                  <a:pt x="899324" y="50495"/>
                  <a:pt x="914400" y="56956"/>
                </a:cubicBezTo>
                <a:cubicBezTo>
                  <a:pt x="931640" y="64345"/>
                  <a:pt x="950349" y="68533"/>
                  <a:pt x="968991" y="70604"/>
                </a:cubicBezTo>
                <a:cubicBezTo>
                  <a:pt x="1032452" y="77655"/>
                  <a:pt x="1096370" y="79703"/>
                  <a:pt x="1160060" y="84252"/>
                </a:cubicBezTo>
                <a:cubicBezTo>
                  <a:pt x="1173708" y="88801"/>
                  <a:pt x="1186617" y="97900"/>
                  <a:pt x="1201003" y="97900"/>
                </a:cubicBezTo>
                <a:cubicBezTo>
                  <a:pt x="1334584" y="97900"/>
                  <a:pt x="1324501" y="97677"/>
                  <a:pt x="1405720" y="70604"/>
                </a:cubicBezTo>
                <a:cubicBezTo>
                  <a:pt x="1528550" y="75153"/>
                  <a:pt x="1652373" y="68007"/>
                  <a:pt x="1774209" y="84252"/>
                </a:cubicBezTo>
                <a:cubicBezTo>
                  <a:pt x="1793340" y="86803"/>
                  <a:pt x="1795969" y="127326"/>
                  <a:pt x="1815152" y="125195"/>
                </a:cubicBezTo>
                <a:cubicBezTo>
                  <a:pt x="1847757" y="121572"/>
                  <a:pt x="1897039" y="70604"/>
                  <a:pt x="1897039" y="70604"/>
                </a:cubicBezTo>
                <a:cubicBezTo>
                  <a:pt x="1960729" y="75153"/>
                  <a:pt x="2024693" y="76791"/>
                  <a:pt x="2088108" y="84252"/>
                </a:cubicBezTo>
                <a:cubicBezTo>
                  <a:pt x="2102395" y="85933"/>
                  <a:pt x="2114707" y="99003"/>
                  <a:pt x="2129051" y="97900"/>
                </a:cubicBezTo>
                <a:cubicBezTo>
                  <a:pt x="2175308" y="94342"/>
                  <a:pt x="2219766" y="78231"/>
                  <a:pt x="2265528" y="70604"/>
                </a:cubicBezTo>
                <a:cubicBezTo>
                  <a:pt x="2274503" y="69108"/>
                  <a:pt x="2283725" y="70604"/>
                  <a:pt x="2292824" y="70604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064525" y="2579427"/>
            <a:ext cx="2279176" cy="103595"/>
          </a:xfrm>
          <a:custGeom>
            <a:avLst/>
            <a:gdLst>
              <a:gd name="connsiteX0" fmla="*/ 0 w 2279176"/>
              <a:gd name="connsiteY0" fmla="*/ 13648 h 103595"/>
              <a:gd name="connsiteX1" fmla="*/ 395785 w 2279176"/>
              <a:gd name="connsiteY1" fmla="*/ 27295 h 103595"/>
              <a:gd name="connsiteX2" fmla="*/ 1296538 w 2279176"/>
              <a:gd name="connsiteY2" fmla="*/ 0 h 103595"/>
              <a:gd name="connsiteX3" fmla="*/ 1405720 w 2279176"/>
              <a:gd name="connsiteY3" fmla="*/ 13648 h 103595"/>
              <a:gd name="connsiteX4" fmla="*/ 1460311 w 2279176"/>
              <a:gd name="connsiteY4" fmla="*/ 27295 h 103595"/>
              <a:gd name="connsiteX5" fmla="*/ 1733266 w 2279176"/>
              <a:gd name="connsiteY5" fmla="*/ 40943 h 103595"/>
              <a:gd name="connsiteX6" fmla="*/ 1869744 w 2279176"/>
              <a:gd name="connsiteY6" fmla="*/ 13648 h 103595"/>
              <a:gd name="connsiteX7" fmla="*/ 2197290 w 2279176"/>
              <a:gd name="connsiteY7" fmla="*/ 27295 h 103595"/>
              <a:gd name="connsiteX8" fmla="*/ 2279176 w 2279176"/>
              <a:gd name="connsiteY8" fmla="*/ 27295 h 10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9176" h="103595">
                <a:moveTo>
                  <a:pt x="0" y="13648"/>
                </a:moveTo>
                <a:cubicBezTo>
                  <a:pt x="131928" y="18197"/>
                  <a:pt x="263778" y="27295"/>
                  <a:pt x="395785" y="27295"/>
                </a:cubicBezTo>
                <a:cubicBezTo>
                  <a:pt x="1228353" y="27295"/>
                  <a:pt x="985753" y="103595"/>
                  <a:pt x="1296538" y="0"/>
                </a:cubicBezTo>
                <a:cubicBezTo>
                  <a:pt x="1332932" y="4549"/>
                  <a:pt x="1369542" y="7618"/>
                  <a:pt x="1405720" y="13648"/>
                </a:cubicBezTo>
                <a:cubicBezTo>
                  <a:pt x="1424222" y="16732"/>
                  <a:pt x="1441619" y="25737"/>
                  <a:pt x="1460311" y="27295"/>
                </a:cubicBezTo>
                <a:cubicBezTo>
                  <a:pt x="1551095" y="34860"/>
                  <a:pt x="1642281" y="36394"/>
                  <a:pt x="1733266" y="40943"/>
                </a:cubicBezTo>
                <a:cubicBezTo>
                  <a:pt x="1778759" y="31845"/>
                  <a:pt x="1823370" y="15012"/>
                  <a:pt x="1869744" y="13648"/>
                </a:cubicBezTo>
                <a:cubicBezTo>
                  <a:pt x="1978973" y="10435"/>
                  <a:pt x="2088074" y="23655"/>
                  <a:pt x="2197290" y="27295"/>
                </a:cubicBezTo>
                <a:cubicBezTo>
                  <a:pt x="2224570" y="28204"/>
                  <a:pt x="2251881" y="27295"/>
                  <a:pt x="2279176" y="2729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78173" y="2690138"/>
            <a:ext cx="2292463" cy="135209"/>
          </a:xfrm>
          <a:custGeom>
            <a:avLst/>
            <a:gdLst>
              <a:gd name="connsiteX0" fmla="*/ 0 w 2292463"/>
              <a:gd name="connsiteY0" fmla="*/ 39414 h 135209"/>
              <a:gd name="connsiteX1" fmla="*/ 218364 w 2292463"/>
              <a:gd name="connsiteY1" fmla="*/ 53062 h 135209"/>
              <a:gd name="connsiteX2" fmla="*/ 286603 w 2292463"/>
              <a:gd name="connsiteY2" fmla="*/ 66710 h 135209"/>
              <a:gd name="connsiteX3" fmla="*/ 518615 w 2292463"/>
              <a:gd name="connsiteY3" fmla="*/ 39414 h 135209"/>
              <a:gd name="connsiteX4" fmla="*/ 655093 w 2292463"/>
              <a:gd name="connsiteY4" fmla="*/ 25766 h 135209"/>
              <a:gd name="connsiteX5" fmla="*/ 736979 w 2292463"/>
              <a:gd name="connsiteY5" fmla="*/ 53062 h 135209"/>
              <a:gd name="connsiteX6" fmla="*/ 887105 w 2292463"/>
              <a:gd name="connsiteY6" fmla="*/ 80358 h 135209"/>
              <a:gd name="connsiteX7" fmla="*/ 1119117 w 2292463"/>
              <a:gd name="connsiteY7" fmla="*/ 53062 h 135209"/>
              <a:gd name="connsiteX8" fmla="*/ 1214651 w 2292463"/>
              <a:gd name="connsiteY8" fmla="*/ 25766 h 135209"/>
              <a:gd name="connsiteX9" fmla="*/ 1296537 w 2292463"/>
              <a:gd name="connsiteY9" fmla="*/ 53062 h 135209"/>
              <a:gd name="connsiteX10" fmla="*/ 1446663 w 2292463"/>
              <a:gd name="connsiteY10" fmla="*/ 80358 h 135209"/>
              <a:gd name="connsiteX11" fmla="*/ 1869743 w 2292463"/>
              <a:gd name="connsiteY11" fmla="*/ 107653 h 135209"/>
              <a:gd name="connsiteX12" fmla="*/ 2265528 w 2292463"/>
              <a:gd name="connsiteY12" fmla="*/ 121301 h 1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92463" h="135209">
                <a:moveTo>
                  <a:pt x="0" y="39414"/>
                </a:moveTo>
                <a:cubicBezTo>
                  <a:pt x="72788" y="43963"/>
                  <a:pt x="145762" y="46147"/>
                  <a:pt x="218364" y="53062"/>
                </a:cubicBezTo>
                <a:cubicBezTo>
                  <a:pt x="241456" y="55261"/>
                  <a:pt x="263430" y="67763"/>
                  <a:pt x="286603" y="66710"/>
                </a:cubicBezTo>
                <a:cubicBezTo>
                  <a:pt x="364393" y="63174"/>
                  <a:pt x="441221" y="48014"/>
                  <a:pt x="518615" y="39414"/>
                </a:cubicBezTo>
                <a:cubicBezTo>
                  <a:pt x="564055" y="34365"/>
                  <a:pt x="609600" y="30315"/>
                  <a:pt x="655093" y="25766"/>
                </a:cubicBezTo>
                <a:cubicBezTo>
                  <a:pt x="732393" y="0"/>
                  <a:pt x="661651" y="10017"/>
                  <a:pt x="736979" y="53062"/>
                </a:cubicBezTo>
                <a:cubicBezTo>
                  <a:pt x="758429" y="65319"/>
                  <a:pt x="883359" y="79823"/>
                  <a:pt x="887105" y="80358"/>
                </a:cubicBezTo>
                <a:cubicBezTo>
                  <a:pt x="964442" y="71259"/>
                  <a:pt x="1042306" y="65864"/>
                  <a:pt x="1119117" y="53062"/>
                </a:cubicBezTo>
                <a:cubicBezTo>
                  <a:pt x="1151785" y="47617"/>
                  <a:pt x="1181532" y="25766"/>
                  <a:pt x="1214651" y="25766"/>
                </a:cubicBezTo>
                <a:cubicBezTo>
                  <a:pt x="1243423" y="25766"/>
                  <a:pt x="1269242" y="43963"/>
                  <a:pt x="1296537" y="53062"/>
                </a:cubicBezTo>
                <a:cubicBezTo>
                  <a:pt x="1372274" y="78308"/>
                  <a:pt x="1323211" y="64926"/>
                  <a:pt x="1446663" y="80358"/>
                </a:cubicBezTo>
                <a:cubicBezTo>
                  <a:pt x="1611223" y="135209"/>
                  <a:pt x="1449330" y="85526"/>
                  <a:pt x="1869743" y="107653"/>
                </a:cubicBezTo>
                <a:cubicBezTo>
                  <a:pt x="2292463" y="129902"/>
                  <a:pt x="1581945" y="121301"/>
                  <a:pt x="2265528" y="121301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64525" y="3581400"/>
            <a:ext cx="2292824" cy="80277"/>
          </a:xfrm>
          <a:custGeom>
            <a:avLst/>
            <a:gdLst>
              <a:gd name="connsiteX0" fmla="*/ 0 w 2292824"/>
              <a:gd name="connsiteY0" fmla="*/ 52982 h 80277"/>
              <a:gd name="connsiteX1" fmla="*/ 232012 w 2292824"/>
              <a:gd name="connsiteY1" fmla="*/ 39334 h 80277"/>
              <a:gd name="connsiteX2" fmla="*/ 272956 w 2292824"/>
              <a:gd name="connsiteY2" fmla="*/ 25686 h 80277"/>
              <a:gd name="connsiteX3" fmla="*/ 313899 w 2292824"/>
              <a:gd name="connsiteY3" fmla="*/ 39334 h 80277"/>
              <a:gd name="connsiteX4" fmla="*/ 368490 w 2292824"/>
              <a:gd name="connsiteY4" fmla="*/ 52982 h 80277"/>
              <a:gd name="connsiteX5" fmla="*/ 477672 w 2292824"/>
              <a:gd name="connsiteY5" fmla="*/ 25686 h 80277"/>
              <a:gd name="connsiteX6" fmla="*/ 518615 w 2292824"/>
              <a:gd name="connsiteY6" fmla="*/ 39334 h 80277"/>
              <a:gd name="connsiteX7" fmla="*/ 573206 w 2292824"/>
              <a:gd name="connsiteY7" fmla="*/ 52982 h 80277"/>
              <a:gd name="connsiteX8" fmla="*/ 777923 w 2292824"/>
              <a:gd name="connsiteY8" fmla="*/ 66630 h 80277"/>
              <a:gd name="connsiteX9" fmla="*/ 955344 w 2292824"/>
              <a:gd name="connsiteY9" fmla="*/ 25686 h 80277"/>
              <a:gd name="connsiteX10" fmla="*/ 1050878 w 2292824"/>
              <a:gd name="connsiteY10" fmla="*/ 39334 h 80277"/>
              <a:gd name="connsiteX11" fmla="*/ 1160060 w 2292824"/>
              <a:gd name="connsiteY11" fmla="*/ 52982 h 80277"/>
              <a:gd name="connsiteX12" fmla="*/ 1487606 w 2292824"/>
              <a:gd name="connsiteY12" fmla="*/ 25686 h 80277"/>
              <a:gd name="connsiteX13" fmla="*/ 1528550 w 2292824"/>
              <a:gd name="connsiteY13" fmla="*/ 39334 h 80277"/>
              <a:gd name="connsiteX14" fmla="*/ 1624084 w 2292824"/>
              <a:gd name="connsiteY14" fmla="*/ 52982 h 80277"/>
              <a:gd name="connsiteX15" fmla="*/ 1978926 w 2292824"/>
              <a:gd name="connsiteY15" fmla="*/ 39334 h 80277"/>
              <a:gd name="connsiteX16" fmla="*/ 2019869 w 2292824"/>
              <a:gd name="connsiteY16" fmla="*/ 52982 h 80277"/>
              <a:gd name="connsiteX17" fmla="*/ 2156347 w 2292824"/>
              <a:gd name="connsiteY17" fmla="*/ 25686 h 80277"/>
              <a:gd name="connsiteX18" fmla="*/ 2238233 w 2292824"/>
              <a:gd name="connsiteY18" fmla="*/ 52982 h 80277"/>
              <a:gd name="connsiteX19" fmla="*/ 2292824 w 2292824"/>
              <a:gd name="connsiteY19" fmla="*/ 80277 h 8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292824" h="80277">
                <a:moveTo>
                  <a:pt x="0" y="52982"/>
                </a:moveTo>
                <a:cubicBezTo>
                  <a:pt x="77337" y="48433"/>
                  <a:pt x="154925" y="47043"/>
                  <a:pt x="232012" y="39334"/>
                </a:cubicBezTo>
                <a:cubicBezTo>
                  <a:pt x="246327" y="37902"/>
                  <a:pt x="258570" y="25686"/>
                  <a:pt x="272956" y="25686"/>
                </a:cubicBezTo>
                <a:cubicBezTo>
                  <a:pt x="287342" y="25686"/>
                  <a:pt x="300067" y="35382"/>
                  <a:pt x="313899" y="39334"/>
                </a:cubicBezTo>
                <a:cubicBezTo>
                  <a:pt x="331934" y="44487"/>
                  <a:pt x="350293" y="48433"/>
                  <a:pt x="368490" y="52982"/>
                </a:cubicBezTo>
                <a:cubicBezTo>
                  <a:pt x="404884" y="43883"/>
                  <a:pt x="440312" y="29082"/>
                  <a:pt x="477672" y="25686"/>
                </a:cubicBezTo>
                <a:cubicBezTo>
                  <a:pt x="491999" y="24384"/>
                  <a:pt x="504783" y="35382"/>
                  <a:pt x="518615" y="39334"/>
                </a:cubicBezTo>
                <a:cubicBezTo>
                  <a:pt x="536650" y="44487"/>
                  <a:pt x="554552" y="51018"/>
                  <a:pt x="573206" y="52982"/>
                </a:cubicBezTo>
                <a:cubicBezTo>
                  <a:pt x="641221" y="60142"/>
                  <a:pt x="709684" y="62081"/>
                  <a:pt x="777923" y="66630"/>
                </a:cubicBezTo>
                <a:cubicBezTo>
                  <a:pt x="838865" y="46315"/>
                  <a:pt x="882202" y="29989"/>
                  <a:pt x="955344" y="25686"/>
                </a:cubicBezTo>
                <a:cubicBezTo>
                  <a:pt x="987456" y="23797"/>
                  <a:pt x="1018992" y="35082"/>
                  <a:pt x="1050878" y="39334"/>
                </a:cubicBezTo>
                <a:lnTo>
                  <a:pt x="1160060" y="52982"/>
                </a:lnTo>
                <a:cubicBezTo>
                  <a:pt x="1269242" y="43883"/>
                  <a:pt x="1378121" y="29741"/>
                  <a:pt x="1487606" y="25686"/>
                </a:cubicBezTo>
                <a:cubicBezTo>
                  <a:pt x="1501982" y="25154"/>
                  <a:pt x="1514443" y="36513"/>
                  <a:pt x="1528550" y="39334"/>
                </a:cubicBezTo>
                <a:cubicBezTo>
                  <a:pt x="1560093" y="45643"/>
                  <a:pt x="1592239" y="48433"/>
                  <a:pt x="1624084" y="52982"/>
                </a:cubicBezTo>
                <a:cubicBezTo>
                  <a:pt x="1865743" y="31013"/>
                  <a:pt x="1841262" y="0"/>
                  <a:pt x="1978926" y="39334"/>
                </a:cubicBezTo>
                <a:cubicBezTo>
                  <a:pt x="1992758" y="43286"/>
                  <a:pt x="2006221" y="48433"/>
                  <a:pt x="2019869" y="52982"/>
                </a:cubicBezTo>
                <a:cubicBezTo>
                  <a:pt x="2065362" y="43883"/>
                  <a:pt x="2109953" y="25686"/>
                  <a:pt x="2156347" y="25686"/>
                </a:cubicBezTo>
                <a:cubicBezTo>
                  <a:pt x="2185119" y="25686"/>
                  <a:pt x="2212499" y="40115"/>
                  <a:pt x="2238233" y="52982"/>
                </a:cubicBezTo>
                <a:lnTo>
                  <a:pt x="2292824" y="80277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078173" y="4038600"/>
            <a:ext cx="2306472" cy="156399"/>
          </a:xfrm>
          <a:custGeom>
            <a:avLst/>
            <a:gdLst>
              <a:gd name="connsiteX0" fmla="*/ 0 w 2306472"/>
              <a:gd name="connsiteY0" fmla="*/ 57647 h 156399"/>
              <a:gd name="connsiteX1" fmla="*/ 163773 w 2306472"/>
              <a:gd name="connsiteY1" fmla="*/ 30352 h 156399"/>
              <a:gd name="connsiteX2" fmla="*/ 204717 w 2306472"/>
              <a:gd name="connsiteY2" fmla="*/ 3056 h 156399"/>
              <a:gd name="connsiteX3" fmla="*/ 286603 w 2306472"/>
              <a:gd name="connsiteY3" fmla="*/ 16704 h 156399"/>
              <a:gd name="connsiteX4" fmla="*/ 327546 w 2306472"/>
              <a:gd name="connsiteY4" fmla="*/ 44000 h 156399"/>
              <a:gd name="connsiteX5" fmla="*/ 723331 w 2306472"/>
              <a:gd name="connsiteY5" fmla="*/ 30352 h 156399"/>
              <a:gd name="connsiteX6" fmla="*/ 791570 w 2306472"/>
              <a:gd name="connsiteY6" fmla="*/ 44000 h 156399"/>
              <a:gd name="connsiteX7" fmla="*/ 873457 w 2306472"/>
              <a:gd name="connsiteY7" fmla="*/ 57647 h 156399"/>
              <a:gd name="connsiteX8" fmla="*/ 955343 w 2306472"/>
              <a:gd name="connsiteY8" fmla="*/ 84943 h 156399"/>
              <a:gd name="connsiteX9" fmla="*/ 1009934 w 2306472"/>
              <a:gd name="connsiteY9" fmla="*/ 57647 h 156399"/>
              <a:gd name="connsiteX10" fmla="*/ 1050878 w 2306472"/>
              <a:gd name="connsiteY10" fmla="*/ 44000 h 156399"/>
              <a:gd name="connsiteX11" fmla="*/ 1105469 w 2306472"/>
              <a:gd name="connsiteY11" fmla="*/ 16704 h 156399"/>
              <a:gd name="connsiteX12" fmla="*/ 1214651 w 2306472"/>
              <a:gd name="connsiteY12" fmla="*/ 57647 h 156399"/>
              <a:gd name="connsiteX13" fmla="*/ 1269242 w 2306472"/>
              <a:gd name="connsiteY13" fmla="*/ 84943 h 156399"/>
              <a:gd name="connsiteX14" fmla="*/ 1310185 w 2306472"/>
              <a:gd name="connsiteY14" fmla="*/ 125886 h 156399"/>
              <a:gd name="connsiteX15" fmla="*/ 1351128 w 2306472"/>
              <a:gd name="connsiteY15" fmla="*/ 153182 h 156399"/>
              <a:gd name="connsiteX16" fmla="*/ 1719618 w 2306472"/>
              <a:gd name="connsiteY16" fmla="*/ 125886 h 156399"/>
              <a:gd name="connsiteX17" fmla="*/ 1760561 w 2306472"/>
              <a:gd name="connsiteY17" fmla="*/ 98591 h 156399"/>
              <a:gd name="connsiteX18" fmla="*/ 1992573 w 2306472"/>
              <a:gd name="connsiteY18" fmla="*/ 112238 h 156399"/>
              <a:gd name="connsiteX19" fmla="*/ 2047164 w 2306472"/>
              <a:gd name="connsiteY19" fmla="*/ 84943 h 156399"/>
              <a:gd name="connsiteX20" fmla="*/ 2088108 w 2306472"/>
              <a:gd name="connsiteY20" fmla="*/ 71295 h 156399"/>
              <a:gd name="connsiteX21" fmla="*/ 2129051 w 2306472"/>
              <a:gd name="connsiteY21" fmla="*/ 98591 h 156399"/>
              <a:gd name="connsiteX22" fmla="*/ 2142699 w 2306472"/>
              <a:gd name="connsiteY22" fmla="*/ 139534 h 156399"/>
              <a:gd name="connsiteX23" fmla="*/ 2306472 w 2306472"/>
              <a:gd name="connsiteY23" fmla="*/ 153182 h 15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06472" h="156399">
                <a:moveTo>
                  <a:pt x="0" y="57647"/>
                </a:moveTo>
                <a:cubicBezTo>
                  <a:pt x="54591" y="48549"/>
                  <a:pt x="110298" y="44612"/>
                  <a:pt x="163773" y="30352"/>
                </a:cubicBezTo>
                <a:cubicBezTo>
                  <a:pt x="179622" y="26126"/>
                  <a:pt x="188414" y="4867"/>
                  <a:pt x="204717" y="3056"/>
                </a:cubicBezTo>
                <a:cubicBezTo>
                  <a:pt x="232220" y="0"/>
                  <a:pt x="259308" y="12155"/>
                  <a:pt x="286603" y="16704"/>
                </a:cubicBezTo>
                <a:cubicBezTo>
                  <a:pt x="300251" y="25803"/>
                  <a:pt x="311985" y="38813"/>
                  <a:pt x="327546" y="44000"/>
                </a:cubicBezTo>
                <a:cubicBezTo>
                  <a:pt x="439473" y="81309"/>
                  <a:pt x="661051" y="35768"/>
                  <a:pt x="723331" y="30352"/>
                </a:cubicBezTo>
                <a:lnTo>
                  <a:pt x="791570" y="44000"/>
                </a:lnTo>
                <a:cubicBezTo>
                  <a:pt x="818796" y="48950"/>
                  <a:pt x="846611" y="50936"/>
                  <a:pt x="873457" y="57647"/>
                </a:cubicBezTo>
                <a:cubicBezTo>
                  <a:pt x="901370" y="64625"/>
                  <a:pt x="955343" y="84943"/>
                  <a:pt x="955343" y="84943"/>
                </a:cubicBezTo>
                <a:cubicBezTo>
                  <a:pt x="973540" y="75844"/>
                  <a:pt x="991234" y="65661"/>
                  <a:pt x="1009934" y="57647"/>
                </a:cubicBezTo>
                <a:cubicBezTo>
                  <a:pt x="1023157" y="51980"/>
                  <a:pt x="1037655" y="49667"/>
                  <a:pt x="1050878" y="44000"/>
                </a:cubicBezTo>
                <a:cubicBezTo>
                  <a:pt x="1069578" y="35986"/>
                  <a:pt x="1087272" y="25803"/>
                  <a:pt x="1105469" y="16704"/>
                </a:cubicBezTo>
                <a:cubicBezTo>
                  <a:pt x="1211636" y="37938"/>
                  <a:pt x="1138961" y="14396"/>
                  <a:pt x="1214651" y="57647"/>
                </a:cubicBezTo>
                <a:cubicBezTo>
                  <a:pt x="1232315" y="67741"/>
                  <a:pt x="1252687" y="73118"/>
                  <a:pt x="1269242" y="84943"/>
                </a:cubicBezTo>
                <a:cubicBezTo>
                  <a:pt x="1284948" y="96161"/>
                  <a:pt x="1295358" y="113530"/>
                  <a:pt x="1310185" y="125886"/>
                </a:cubicBezTo>
                <a:cubicBezTo>
                  <a:pt x="1322786" y="136387"/>
                  <a:pt x="1337480" y="144083"/>
                  <a:pt x="1351128" y="153182"/>
                </a:cubicBezTo>
                <a:cubicBezTo>
                  <a:pt x="1473958" y="144083"/>
                  <a:pt x="1597532" y="142164"/>
                  <a:pt x="1719618" y="125886"/>
                </a:cubicBezTo>
                <a:cubicBezTo>
                  <a:pt x="1735877" y="123718"/>
                  <a:pt x="1744179" y="99410"/>
                  <a:pt x="1760561" y="98591"/>
                </a:cubicBezTo>
                <a:lnTo>
                  <a:pt x="1992573" y="112238"/>
                </a:lnTo>
                <a:cubicBezTo>
                  <a:pt x="2074462" y="139534"/>
                  <a:pt x="2001672" y="130435"/>
                  <a:pt x="2047164" y="84943"/>
                </a:cubicBezTo>
                <a:cubicBezTo>
                  <a:pt x="2057337" y="74770"/>
                  <a:pt x="2074460" y="75844"/>
                  <a:pt x="2088108" y="71295"/>
                </a:cubicBezTo>
                <a:cubicBezTo>
                  <a:pt x="2101756" y="80394"/>
                  <a:pt x="2118804" y="85783"/>
                  <a:pt x="2129051" y="98591"/>
                </a:cubicBezTo>
                <a:cubicBezTo>
                  <a:pt x="2138038" y="109825"/>
                  <a:pt x="2129832" y="133100"/>
                  <a:pt x="2142699" y="139534"/>
                </a:cubicBezTo>
                <a:cubicBezTo>
                  <a:pt x="2176429" y="156399"/>
                  <a:pt x="2265690" y="153182"/>
                  <a:pt x="2306472" y="15318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064525" y="4419600"/>
            <a:ext cx="2333768" cy="216687"/>
          </a:xfrm>
          <a:custGeom>
            <a:avLst/>
            <a:gdLst>
              <a:gd name="connsiteX0" fmla="*/ 0 w 2333768"/>
              <a:gd name="connsiteY0" fmla="*/ 148448 h 216687"/>
              <a:gd name="connsiteX1" fmla="*/ 245660 w 2333768"/>
              <a:gd name="connsiteY1" fmla="*/ 107505 h 216687"/>
              <a:gd name="connsiteX2" fmla="*/ 341194 w 2333768"/>
              <a:gd name="connsiteY2" fmla="*/ 107505 h 216687"/>
              <a:gd name="connsiteX3" fmla="*/ 382138 w 2333768"/>
              <a:gd name="connsiteY3" fmla="*/ 134800 h 216687"/>
              <a:gd name="connsiteX4" fmla="*/ 464024 w 2333768"/>
              <a:gd name="connsiteY4" fmla="*/ 107505 h 216687"/>
              <a:gd name="connsiteX5" fmla="*/ 545911 w 2333768"/>
              <a:gd name="connsiteY5" fmla="*/ 52913 h 216687"/>
              <a:gd name="connsiteX6" fmla="*/ 696036 w 2333768"/>
              <a:gd name="connsiteY6" fmla="*/ 52913 h 216687"/>
              <a:gd name="connsiteX7" fmla="*/ 709684 w 2333768"/>
              <a:gd name="connsiteY7" fmla="*/ 11970 h 216687"/>
              <a:gd name="connsiteX8" fmla="*/ 791571 w 2333768"/>
              <a:gd name="connsiteY8" fmla="*/ 52913 h 216687"/>
              <a:gd name="connsiteX9" fmla="*/ 873457 w 2333768"/>
              <a:gd name="connsiteY9" fmla="*/ 93857 h 216687"/>
              <a:gd name="connsiteX10" fmla="*/ 1064526 w 2333768"/>
              <a:gd name="connsiteY10" fmla="*/ 80209 h 216687"/>
              <a:gd name="connsiteX11" fmla="*/ 1310185 w 2333768"/>
              <a:gd name="connsiteY11" fmla="*/ 121152 h 216687"/>
              <a:gd name="connsiteX12" fmla="*/ 1555845 w 2333768"/>
              <a:gd name="connsiteY12" fmla="*/ 121152 h 216687"/>
              <a:gd name="connsiteX13" fmla="*/ 1637732 w 2333768"/>
              <a:gd name="connsiteY13" fmla="*/ 80209 h 216687"/>
              <a:gd name="connsiteX14" fmla="*/ 1828800 w 2333768"/>
              <a:gd name="connsiteY14" fmla="*/ 162096 h 216687"/>
              <a:gd name="connsiteX15" fmla="*/ 1951630 w 2333768"/>
              <a:gd name="connsiteY15" fmla="*/ 175743 h 216687"/>
              <a:gd name="connsiteX16" fmla="*/ 2006221 w 2333768"/>
              <a:gd name="connsiteY16" fmla="*/ 203039 h 216687"/>
              <a:gd name="connsiteX17" fmla="*/ 2060812 w 2333768"/>
              <a:gd name="connsiteY17" fmla="*/ 134800 h 216687"/>
              <a:gd name="connsiteX18" fmla="*/ 2197290 w 2333768"/>
              <a:gd name="connsiteY18" fmla="*/ 189391 h 216687"/>
              <a:gd name="connsiteX19" fmla="*/ 2238233 w 2333768"/>
              <a:gd name="connsiteY19" fmla="*/ 203039 h 216687"/>
              <a:gd name="connsiteX20" fmla="*/ 2279176 w 2333768"/>
              <a:gd name="connsiteY20" fmla="*/ 216687 h 216687"/>
              <a:gd name="connsiteX21" fmla="*/ 2333768 w 2333768"/>
              <a:gd name="connsiteY21" fmla="*/ 216687 h 2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33768" h="216687">
                <a:moveTo>
                  <a:pt x="0" y="148448"/>
                </a:moveTo>
                <a:cubicBezTo>
                  <a:pt x="127467" y="63471"/>
                  <a:pt x="49195" y="91133"/>
                  <a:pt x="245660" y="107505"/>
                </a:cubicBezTo>
                <a:cubicBezTo>
                  <a:pt x="345411" y="174005"/>
                  <a:pt x="219986" y="107505"/>
                  <a:pt x="341194" y="107505"/>
                </a:cubicBezTo>
                <a:cubicBezTo>
                  <a:pt x="357597" y="107505"/>
                  <a:pt x="368490" y="125702"/>
                  <a:pt x="382138" y="134800"/>
                </a:cubicBezTo>
                <a:cubicBezTo>
                  <a:pt x="409433" y="125702"/>
                  <a:pt x="438290" y="120372"/>
                  <a:pt x="464024" y="107505"/>
                </a:cubicBezTo>
                <a:cubicBezTo>
                  <a:pt x="493366" y="92834"/>
                  <a:pt x="545911" y="52913"/>
                  <a:pt x="545911" y="52913"/>
                </a:cubicBezTo>
                <a:cubicBezTo>
                  <a:pt x="595204" y="62772"/>
                  <a:pt x="646239" y="81369"/>
                  <a:pt x="696036" y="52913"/>
                </a:cubicBezTo>
                <a:cubicBezTo>
                  <a:pt x="708526" y="45776"/>
                  <a:pt x="705135" y="25618"/>
                  <a:pt x="709684" y="11970"/>
                </a:cubicBezTo>
                <a:cubicBezTo>
                  <a:pt x="812595" y="46274"/>
                  <a:pt x="685744" y="0"/>
                  <a:pt x="791571" y="52913"/>
                </a:cubicBezTo>
                <a:cubicBezTo>
                  <a:pt x="904566" y="109410"/>
                  <a:pt x="756134" y="15640"/>
                  <a:pt x="873457" y="93857"/>
                </a:cubicBezTo>
                <a:cubicBezTo>
                  <a:pt x="990139" y="54963"/>
                  <a:pt x="926794" y="62992"/>
                  <a:pt x="1064526" y="80209"/>
                </a:cubicBezTo>
                <a:cubicBezTo>
                  <a:pt x="1198381" y="124828"/>
                  <a:pt x="1117739" y="105116"/>
                  <a:pt x="1310185" y="121152"/>
                </a:cubicBezTo>
                <a:cubicBezTo>
                  <a:pt x="1444576" y="165950"/>
                  <a:pt x="1363691" y="153178"/>
                  <a:pt x="1555845" y="121152"/>
                </a:cubicBezTo>
                <a:cubicBezTo>
                  <a:pt x="1571944" y="110419"/>
                  <a:pt x="1613516" y="77518"/>
                  <a:pt x="1637732" y="80209"/>
                </a:cubicBezTo>
                <a:cubicBezTo>
                  <a:pt x="1719235" y="89265"/>
                  <a:pt x="1749017" y="138631"/>
                  <a:pt x="1828800" y="162096"/>
                </a:cubicBezTo>
                <a:cubicBezTo>
                  <a:pt x="1868321" y="173720"/>
                  <a:pt x="1910687" y="171194"/>
                  <a:pt x="1951630" y="175743"/>
                </a:cubicBezTo>
                <a:cubicBezTo>
                  <a:pt x="1969827" y="184842"/>
                  <a:pt x="1985876" y="203039"/>
                  <a:pt x="2006221" y="203039"/>
                </a:cubicBezTo>
                <a:cubicBezTo>
                  <a:pt x="2047377" y="203039"/>
                  <a:pt x="2052290" y="160366"/>
                  <a:pt x="2060812" y="134800"/>
                </a:cubicBezTo>
                <a:cubicBezTo>
                  <a:pt x="2141140" y="174965"/>
                  <a:pt x="2096099" y="155661"/>
                  <a:pt x="2197290" y="189391"/>
                </a:cubicBezTo>
                <a:lnTo>
                  <a:pt x="2238233" y="203039"/>
                </a:lnTo>
                <a:cubicBezTo>
                  <a:pt x="2251881" y="207588"/>
                  <a:pt x="2264790" y="216687"/>
                  <a:pt x="2279176" y="216687"/>
                </a:cubicBezTo>
                <a:lnTo>
                  <a:pt x="2333768" y="216687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050878" y="5334000"/>
            <a:ext cx="2325472" cy="212591"/>
          </a:xfrm>
          <a:custGeom>
            <a:avLst/>
            <a:gdLst>
              <a:gd name="connsiteX0" fmla="*/ 0 w 2325472"/>
              <a:gd name="connsiteY0" fmla="*/ 61364 h 212591"/>
              <a:gd name="connsiteX1" fmla="*/ 272955 w 2325472"/>
              <a:gd name="connsiteY1" fmla="*/ 75012 h 212591"/>
              <a:gd name="connsiteX2" fmla="*/ 327546 w 2325472"/>
              <a:gd name="connsiteY2" fmla="*/ 88660 h 212591"/>
              <a:gd name="connsiteX3" fmla="*/ 504967 w 2325472"/>
              <a:gd name="connsiteY3" fmla="*/ 61364 h 212591"/>
              <a:gd name="connsiteX4" fmla="*/ 545910 w 2325472"/>
              <a:gd name="connsiteY4" fmla="*/ 47717 h 212591"/>
              <a:gd name="connsiteX5" fmla="*/ 586853 w 2325472"/>
              <a:gd name="connsiteY5" fmla="*/ 6773 h 212591"/>
              <a:gd name="connsiteX6" fmla="*/ 709683 w 2325472"/>
              <a:gd name="connsiteY6" fmla="*/ 20421 h 212591"/>
              <a:gd name="connsiteX7" fmla="*/ 791570 w 2325472"/>
              <a:gd name="connsiteY7" fmla="*/ 47717 h 212591"/>
              <a:gd name="connsiteX8" fmla="*/ 859809 w 2325472"/>
              <a:gd name="connsiteY8" fmla="*/ 88660 h 212591"/>
              <a:gd name="connsiteX9" fmla="*/ 928047 w 2325472"/>
              <a:gd name="connsiteY9" fmla="*/ 102308 h 212591"/>
              <a:gd name="connsiteX10" fmla="*/ 1255594 w 2325472"/>
              <a:gd name="connsiteY10" fmla="*/ 129603 h 212591"/>
              <a:gd name="connsiteX11" fmla="*/ 1296537 w 2325472"/>
              <a:gd name="connsiteY11" fmla="*/ 156899 h 212591"/>
              <a:gd name="connsiteX12" fmla="*/ 1528549 w 2325472"/>
              <a:gd name="connsiteY12" fmla="*/ 156899 h 212591"/>
              <a:gd name="connsiteX13" fmla="*/ 1569492 w 2325472"/>
              <a:gd name="connsiteY13" fmla="*/ 129603 h 212591"/>
              <a:gd name="connsiteX14" fmla="*/ 1637731 w 2325472"/>
              <a:gd name="connsiteY14" fmla="*/ 115955 h 212591"/>
              <a:gd name="connsiteX15" fmla="*/ 1665026 w 2325472"/>
              <a:gd name="connsiteY15" fmla="*/ 75012 h 212591"/>
              <a:gd name="connsiteX16" fmla="*/ 1705970 w 2325472"/>
              <a:gd name="connsiteY16" fmla="*/ 47717 h 212591"/>
              <a:gd name="connsiteX17" fmla="*/ 1869743 w 2325472"/>
              <a:gd name="connsiteY17" fmla="*/ 88660 h 212591"/>
              <a:gd name="connsiteX18" fmla="*/ 1951629 w 2325472"/>
              <a:gd name="connsiteY18" fmla="*/ 115955 h 212591"/>
              <a:gd name="connsiteX19" fmla="*/ 2142698 w 2325472"/>
              <a:gd name="connsiteY19" fmla="*/ 129603 h 212591"/>
              <a:gd name="connsiteX20" fmla="*/ 2224585 w 2325472"/>
              <a:gd name="connsiteY20" fmla="*/ 170546 h 212591"/>
              <a:gd name="connsiteX21" fmla="*/ 2265528 w 2325472"/>
              <a:gd name="connsiteY21" fmla="*/ 184194 h 212591"/>
              <a:gd name="connsiteX22" fmla="*/ 2320119 w 2325472"/>
              <a:gd name="connsiteY22" fmla="*/ 197842 h 212591"/>
              <a:gd name="connsiteX23" fmla="*/ 2306471 w 2325472"/>
              <a:gd name="connsiteY23" fmla="*/ 211490 h 21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25472" h="212591">
                <a:moveTo>
                  <a:pt x="0" y="61364"/>
                </a:moveTo>
                <a:cubicBezTo>
                  <a:pt x="90985" y="65913"/>
                  <a:pt x="182171" y="67447"/>
                  <a:pt x="272955" y="75012"/>
                </a:cubicBezTo>
                <a:cubicBezTo>
                  <a:pt x="291647" y="76570"/>
                  <a:pt x="308821" y="89761"/>
                  <a:pt x="327546" y="88660"/>
                </a:cubicBezTo>
                <a:cubicBezTo>
                  <a:pt x="387279" y="85146"/>
                  <a:pt x="445827" y="70463"/>
                  <a:pt x="504967" y="61364"/>
                </a:cubicBezTo>
                <a:cubicBezTo>
                  <a:pt x="518615" y="56815"/>
                  <a:pt x="533940" y="55697"/>
                  <a:pt x="545910" y="47717"/>
                </a:cubicBezTo>
                <a:cubicBezTo>
                  <a:pt x="561969" y="37011"/>
                  <a:pt x="567815" y="9946"/>
                  <a:pt x="586853" y="6773"/>
                </a:cubicBezTo>
                <a:cubicBezTo>
                  <a:pt x="627488" y="0"/>
                  <a:pt x="668740" y="15872"/>
                  <a:pt x="709683" y="20421"/>
                </a:cubicBezTo>
                <a:cubicBezTo>
                  <a:pt x="736979" y="29520"/>
                  <a:pt x="766898" y="32914"/>
                  <a:pt x="791570" y="47717"/>
                </a:cubicBezTo>
                <a:cubicBezTo>
                  <a:pt x="814316" y="61365"/>
                  <a:pt x="835180" y="78808"/>
                  <a:pt x="859809" y="88660"/>
                </a:cubicBezTo>
                <a:cubicBezTo>
                  <a:pt x="881346" y="97275"/>
                  <a:pt x="905084" y="99028"/>
                  <a:pt x="928047" y="102308"/>
                </a:cubicBezTo>
                <a:cubicBezTo>
                  <a:pt x="1039335" y="118206"/>
                  <a:pt x="1141779" y="122015"/>
                  <a:pt x="1255594" y="129603"/>
                </a:cubicBezTo>
                <a:cubicBezTo>
                  <a:pt x="1269242" y="138702"/>
                  <a:pt x="1282296" y="148761"/>
                  <a:pt x="1296537" y="156899"/>
                </a:cubicBezTo>
                <a:cubicBezTo>
                  <a:pt x="1393998" y="212591"/>
                  <a:pt x="1362339" y="182469"/>
                  <a:pt x="1528549" y="156899"/>
                </a:cubicBezTo>
                <a:cubicBezTo>
                  <a:pt x="1542197" y="147800"/>
                  <a:pt x="1554134" y="135362"/>
                  <a:pt x="1569492" y="129603"/>
                </a:cubicBezTo>
                <a:cubicBezTo>
                  <a:pt x="1591212" y="121458"/>
                  <a:pt x="1617591" y="127464"/>
                  <a:pt x="1637731" y="115955"/>
                </a:cubicBezTo>
                <a:cubicBezTo>
                  <a:pt x="1651972" y="107817"/>
                  <a:pt x="1653428" y="86610"/>
                  <a:pt x="1665026" y="75012"/>
                </a:cubicBezTo>
                <a:cubicBezTo>
                  <a:pt x="1676625" y="63414"/>
                  <a:pt x="1692322" y="56815"/>
                  <a:pt x="1705970" y="47717"/>
                </a:cubicBezTo>
                <a:cubicBezTo>
                  <a:pt x="1816236" y="66094"/>
                  <a:pt x="1761605" y="52613"/>
                  <a:pt x="1869743" y="88660"/>
                </a:cubicBezTo>
                <a:cubicBezTo>
                  <a:pt x="1869747" y="88661"/>
                  <a:pt x="1951624" y="115955"/>
                  <a:pt x="1951629" y="115955"/>
                </a:cubicBezTo>
                <a:lnTo>
                  <a:pt x="2142698" y="129603"/>
                </a:lnTo>
                <a:cubicBezTo>
                  <a:pt x="2245609" y="163907"/>
                  <a:pt x="2118758" y="117633"/>
                  <a:pt x="2224585" y="170546"/>
                </a:cubicBezTo>
                <a:cubicBezTo>
                  <a:pt x="2237452" y="176980"/>
                  <a:pt x="2251696" y="180242"/>
                  <a:pt x="2265528" y="184194"/>
                </a:cubicBezTo>
                <a:cubicBezTo>
                  <a:pt x="2283563" y="189347"/>
                  <a:pt x="2304512" y="187437"/>
                  <a:pt x="2320119" y="197842"/>
                </a:cubicBezTo>
                <a:cubicBezTo>
                  <a:pt x="2325472" y="201411"/>
                  <a:pt x="2311020" y="206941"/>
                  <a:pt x="2306471" y="21149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743200" y="2514600"/>
            <a:ext cx="42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1905000" y="2404646"/>
            <a:ext cx="42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2133600" y="327660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2057400" y="2819400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057400" y="4267200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B/E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981200" y="3733800"/>
            <a:ext cx="521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E/B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2209800" y="4724400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2133600" y="6172200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2133600" y="5562600"/>
            <a:ext cx="327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</a:t>
            </a:r>
            <a:endParaRPr lang="en-US" sz="1600" dirty="0"/>
          </a:p>
        </p:txBody>
      </p:sp>
      <p:sp>
        <p:nvSpPr>
          <p:cNvPr id="36" name="Right Brace 35"/>
          <p:cNvSpPr/>
          <p:nvPr/>
        </p:nvSpPr>
        <p:spPr>
          <a:xfrm>
            <a:off x="3505200" y="2514600"/>
            <a:ext cx="914400" cy="3048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Brace 36"/>
          <p:cNvSpPr/>
          <p:nvPr/>
        </p:nvSpPr>
        <p:spPr>
          <a:xfrm>
            <a:off x="3886200" y="2819400"/>
            <a:ext cx="609600" cy="38100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/>
          <p:cNvSpPr/>
          <p:nvPr/>
        </p:nvSpPr>
        <p:spPr>
          <a:xfrm>
            <a:off x="3429000" y="3200400"/>
            <a:ext cx="381000" cy="4572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1091821" y="4953000"/>
            <a:ext cx="2265528" cy="122830"/>
          </a:xfrm>
          <a:custGeom>
            <a:avLst/>
            <a:gdLst>
              <a:gd name="connsiteX0" fmla="*/ 0 w 2265528"/>
              <a:gd name="connsiteY0" fmla="*/ 0 h 122830"/>
              <a:gd name="connsiteX1" fmla="*/ 122830 w 2265528"/>
              <a:gd name="connsiteY1" fmla="*/ 54591 h 122830"/>
              <a:gd name="connsiteX2" fmla="*/ 163773 w 2265528"/>
              <a:gd name="connsiteY2" fmla="*/ 68239 h 122830"/>
              <a:gd name="connsiteX3" fmla="*/ 204716 w 2265528"/>
              <a:gd name="connsiteY3" fmla="*/ 81887 h 122830"/>
              <a:gd name="connsiteX4" fmla="*/ 736979 w 2265528"/>
              <a:gd name="connsiteY4" fmla="*/ 68239 h 122830"/>
              <a:gd name="connsiteX5" fmla="*/ 818866 w 2265528"/>
              <a:gd name="connsiteY5" fmla="*/ 95534 h 122830"/>
              <a:gd name="connsiteX6" fmla="*/ 914400 w 2265528"/>
              <a:gd name="connsiteY6" fmla="*/ 122830 h 122830"/>
              <a:gd name="connsiteX7" fmla="*/ 2047164 w 2265528"/>
              <a:gd name="connsiteY7" fmla="*/ 68239 h 122830"/>
              <a:gd name="connsiteX8" fmla="*/ 2210937 w 2265528"/>
              <a:gd name="connsiteY8" fmla="*/ 95534 h 122830"/>
              <a:gd name="connsiteX9" fmla="*/ 2265528 w 2265528"/>
              <a:gd name="connsiteY9" fmla="*/ 109182 h 12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65528" h="122830">
                <a:moveTo>
                  <a:pt x="0" y="0"/>
                </a:moveTo>
                <a:cubicBezTo>
                  <a:pt x="64884" y="43257"/>
                  <a:pt x="25381" y="22108"/>
                  <a:pt x="122830" y="54591"/>
                </a:cubicBezTo>
                <a:lnTo>
                  <a:pt x="163773" y="68239"/>
                </a:lnTo>
                <a:lnTo>
                  <a:pt x="204716" y="81887"/>
                </a:lnTo>
                <a:cubicBezTo>
                  <a:pt x="432728" y="24883"/>
                  <a:pt x="344320" y="36402"/>
                  <a:pt x="736979" y="68239"/>
                </a:cubicBezTo>
                <a:cubicBezTo>
                  <a:pt x="765657" y="70564"/>
                  <a:pt x="790953" y="88556"/>
                  <a:pt x="818866" y="95534"/>
                </a:cubicBezTo>
                <a:cubicBezTo>
                  <a:pt x="887413" y="112671"/>
                  <a:pt x="855663" y="103250"/>
                  <a:pt x="914400" y="122830"/>
                </a:cubicBezTo>
                <a:cubicBezTo>
                  <a:pt x="1250093" y="103647"/>
                  <a:pt x="1726305" y="73968"/>
                  <a:pt x="2047164" y="68239"/>
                </a:cubicBezTo>
                <a:cubicBezTo>
                  <a:pt x="2094068" y="67401"/>
                  <a:pt x="2162131" y="81590"/>
                  <a:pt x="2210937" y="95534"/>
                </a:cubicBezTo>
                <a:cubicBezTo>
                  <a:pt x="2263741" y="110621"/>
                  <a:pt x="2235108" y="109182"/>
                  <a:pt x="2265528" y="10918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057400" y="5105400"/>
            <a:ext cx="553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B/C</a:t>
            </a:r>
            <a:endParaRPr lang="en-US" sz="1600" dirty="0"/>
          </a:p>
        </p:txBody>
      </p:sp>
      <p:sp>
        <p:nvSpPr>
          <p:cNvPr id="41" name="Right Brace 40"/>
          <p:cNvSpPr/>
          <p:nvPr/>
        </p:nvSpPr>
        <p:spPr>
          <a:xfrm>
            <a:off x="3352800" y="3657600"/>
            <a:ext cx="609600" cy="18288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e 41"/>
          <p:cNvSpPr/>
          <p:nvPr/>
        </p:nvSpPr>
        <p:spPr>
          <a:xfrm>
            <a:off x="3429000" y="5562600"/>
            <a:ext cx="152400" cy="3048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381036" y="2438400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</a:t>
            </a:r>
            <a:endParaRPr lang="en-US" sz="1600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4419600" y="2819400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4419600" y="335280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4421112" y="4419600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4419600" y="5562600"/>
            <a:ext cx="327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</a:t>
            </a:r>
            <a:endParaRPr lang="en-US" sz="1600" dirty="0"/>
          </a:p>
        </p:txBody>
      </p:sp>
      <p:sp>
        <p:nvSpPr>
          <p:cNvPr id="48" name="Right Brace 47"/>
          <p:cNvSpPr/>
          <p:nvPr/>
        </p:nvSpPr>
        <p:spPr>
          <a:xfrm>
            <a:off x="4953000" y="2514600"/>
            <a:ext cx="381000" cy="6858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Brace 48"/>
          <p:cNvSpPr/>
          <p:nvPr/>
        </p:nvSpPr>
        <p:spPr>
          <a:xfrm>
            <a:off x="5029200" y="3200400"/>
            <a:ext cx="381000" cy="22860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>
            <a:stCxn id="23" idx="22"/>
            <a:endCxn id="49" idx="2"/>
          </p:cNvCxnSpPr>
          <p:nvPr/>
        </p:nvCxnSpPr>
        <p:spPr>
          <a:xfrm flipV="1">
            <a:off x="3370996" y="5486400"/>
            <a:ext cx="1658204" cy="454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Right Brace 51"/>
          <p:cNvSpPr/>
          <p:nvPr/>
        </p:nvSpPr>
        <p:spPr>
          <a:xfrm>
            <a:off x="6096000" y="2514600"/>
            <a:ext cx="1219200" cy="34290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rot="16200000" flipV="1">
            <a:off x="4724400" y="4572795"/>
            <a:ext cx="1588" cy="2743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Left Brace 54"/>
          <p:cNvSpPr/>
          <p:nvPr/>
        </p:nvSpPr>
        <p:spPr>
          <a:xfrm>
            <a:off x="609600" y="2514600"/>
            <a:ext cx="381000" cy="28956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4663213" y="4343400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Hor. bawah-permukaan</a:t>
            </a:r>
            <a:endParaRPr lang="id-ID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7574510" y="4267200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pedon</a:t>
            </a:r>
            <a:endParaRPr lang="id-ID" sz="1400" dirty="0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23255" y="4091544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solum</a:t>
            </a:r>
            <a:endParaRPr lang="id-ID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1295400" y="4648200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illuviasi</a:t>
            </a:r>
            <a:endParaRPr lang="id-ID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1295400" y="3276600"/>
            <a:ext cx="83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eluviasi</a:t>
            </a:r>
            <a:endParaRPr lang="id-ID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5486400" y="2667000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epipedon</a:t>
            </a:r>
            <a:endParaRPr lang="id-ID" sz="14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0772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3733800"/>
              </a:tblGrid>
              <a:tr h="5029200">
                <a:tc>
                  <a:txBody>
                    <a:bodyPr/>
                    <a:lstStyle/>
                    <a:p>
                      <a:r>
                        <a:rPr lang="id-ID" sz="2000" noProof="0" dirty="0" smtClean="0"/>
                        <a:t>a -dekomposisi bhn. </a:t>
                      </a:r>
                      <a:r>
                        <a:rPr lang="en-US" sz="2000" noProof="0" dirty="0" smtClean="0"/>
                        <a:t>o</a:t>
                      </a:r>
                      <a:r>
                        <a:rPr lang="id-ID" sz="2000" noProof="0" dirty="0" smtClean="0"/>
                        <a:t>rg. lanjut</a:t>
                      </a:r>
                    </a:p>
                    <a:p>
                      <a:r>
                        <a:rPr lang="id-ID" sz="2000" noProof="0" dirty="0" smtClean="0"/>
                        <a:t>b – tertimbun</a:t>
                      </a:r>
                    </a:p>
                    <a:p>
                      <a:r>
                        <a:rPr lang="id-ID" sz="2000" noProof="0" dirty="0" smtClean="0"/>
                        <a:t>c – terdapat koncresi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d – padas bajak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e – dekomposisi tengahan (intermediet)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f – air tanah/tanah beku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ff – suhu &lt;0</a:t>
                      </a:r>
                      <a:r>
                        <a:rPr lang="id-ID" sz="2000" baseline="30000" noProof="0" dirty="0" smtClean="0"/>
                        <a:t>o </a:t>
                      </a:r>
                      <a:r>
                        <a:rPr lang="id-ID" sz="2000" noProof="0" dirty="0" smtClean="0"/>
                        <a:t>C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g – terreduksi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h – bhn. Org. illuvial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i – bhn. Org. terdekomposisi sedikit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j – jarosit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jj – cryoturbasi</a:t>
                      </a:r>
                    </a:p>
                    <a:p>
                      <a:pPr>
                        <a:buNone/>
                      </a:pPr>
                      <a:r>
                        <a:rPr lang="id-ID" sz="2000" noProof="0" dirty="0" smtClean="0"/>
                        <a:t>k –akumulasi karbonat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2000" noProof="0" dirty="0" smtClean="0"/>
                        <a:t>m – sementasi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id-ID" sz="1800" noProof="0" dirty="0" smtClean="0"/>
                        <a:t>n- akumulasi Na	</a:t>
                      </a:r>
                    </a:p>
                    <a:p>
                      <a:pPr>
                        <a:buNone/>
                      </a:pPr>
                      <a:r>
                        <a:rPr lang="id-ID" sz="1800" noProof="0" dirty="0" smtClean="0"/>
                        <a:t>o – akumulasi R</a:t>
                      </a:r>
                      <a:r>
                        <a:rPr lang="id-ID" sz="1800" baseline="-25000" noProof="0" dirty="0" smtClean="0"/>
                        <a:t>2</a:t>
                      </a:r>
                      <a:r>
                        <a:rPr lang="id-ID" sz="1800" noProof="0" dirty="0" smtClean="0"/>
                        <a:t>O</a:t>
                      </a:r>
                      <a:r>
                        <a:rPr lang="id-ID" sz="1800" baseline="-25000" noProof="0" dirty="0" smtClean="0"/>
                        <a:t>3</a:t>
                      </a:r>
                    </a:p>
                    <a:p>
                      <a:pPr>
                        <a:buNone/>
                      </a:pPr>
                      <a:r>
                        <a:rPr lang="id-ID" sz="1800" noProof="0" dirty="0" smtClean="0"/>
                        <a:t>p – pengolahan tanah</a:t>
                      </a:r>
                    </a:p>
                    <a:p>
                      <a:pPr>
                        <a:buNone/>
                      </a:pPr>
                      <a:r>
                        <a:rPr lang="id-ID" sz="1800" noProof="0" dirty="0" smtClean="0"/>
                        <a:t>q – akumulasi silika</a:t>
                      </a:r>
                    </a:p>
                    <a:p>
                      <a:pPr>
                        <a:buNone/>
                      </a:pPr>
                      <a:r>
                        <a:rPr lang="id-ID" sz="1800" noProof="0" dirty="0" smtClean="0"/>
                        <a:t>r – rapuh  </a:t>
                      </a:r>
                    </a:p>
                    <a:p>
                      <a:r>
                        <a:rPr lang="en-US" sz="1800" dirty="0" smtClean="0"/>
                        <a:t>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id-ID" sz="1800" baseline="0" noProof="0" dirty="0" smtClean="0"/>
                        <a:t>– akumulasi sequioksida dan </a:t>
                      </a:r>
                    </a:p>
                    <a:p>
                      <a:r>
                        <a:rPr lang="id-ID" sz="1800" baseline="0" noProof="0" dirty="0" smtClean="0"/>
                        <a:t>     bhn.organik secara iluvial</a:t>
                      </a:r>
                    </a:p>
                    <a:p>
                      <a:r>
                        <a:rPr lang="id-ID" sz="1800" baseline="0" noProof="0" dirty="0" smtClean="0"/>
                        <a:t>ss – ada bidang kilir, cermin </a:t>
                      </a:r>
                      <a:endParaRPr lang="en-US" sz="1800" baseline="0" noProof="0" dirty="0" smtClean="0"/>
                    </a:p>
                    <a:p>
                      <a:r>
                        <a:rPr lang="en-US" sz="1800" baseline="0" noProof="0" dirty="0" smtClean="0"/>
                        <a:t>       </a:t>
                      </a:r>
                      <a:r>
                        <a:rPr lang="id-ID" sz="1800" baseline="0" noProof="0" dirty="0" smtClean="0"/>
                        <a:t>sesar</a:t>
                      </a:r>
                    </a:p>
                    <a:p>
                      <a:r>
                        <a:rPr lang="id-ID" sz="1800" baseline="0" noProof="0" dirty="0" smtClean="0"/>
                        <a:t>t – akumulasi klei silikat</a:t>
                      </a:r>
                    </a:p>
                    <a:p>
                      <a:r>
                        <a:rPr lang="id-ID" sz="1800" baseline="0" noProof="0" dirty="0" smtClean="0"/>
                        <a:t>v – terdapat plintit</a:t>
                      </a:r>
                    </a:p>
                    <a:p>
                      <a:r>
                        <a:rPr lang="id-ID" sz="1800" baseline="0" noProof="0" dirty="0" smtClean="0"/>
                        <a:t>w – perkembangan struktur </a:t>
                      </a:r>
                      <a:endParaRPr lang="en-US" sz="1800" baseline="0" noProof="0" dirty="0" smtClean="0"/>
                    </a:p>
                    <a:p>
                      <a:r>
                        <a:rPr lang="en-US" sz="1800" baseline="0" noProof="0" dirty="0" smtClean="0"/>
                        <a:t>      </a:t>
                      </a:r>
                      <a:r>
                        <a:rPr lang="id-ID" sz="1800" baseline="0" noProof="0" dirty="0" smtClean="0"/>
                        <a:t>tanah</a:t>
                      </a:r>
                    </a:p>
                    <a:p>
                      <a:r>
                        <a:rPr lang="id-ID" sz="1800" baseline="0" noProof="0" dirty="0" smtClean="0"/>
                        <a:t>x – sifat fragipan</a:t>
                      </a:r>
                    </a:p>
                    <a:p>
                      <a:r>
                        <a:rPr lang="id-ID" sz="1800" baseline="0" noProof="0" dirty="0" smtClean="0"/>
                        <a:t>y – akumulasi gipsum </a:t>
                      </a:r>
                    </a:p>
                    <a:p>
                      <a:r>
                        <a:rPr lang="id-ID" sz="1800" baseline="0" noProof="0" dirty="0" smtClean="0"/>
                        <a:t>z- akumulasi garam terlarutkan</a:t>
                      </a:r>
                    </a:p>
                    <a:p>
                      <a:endParaRPr lang="id-ID" sz="1600" baseline="0" noProof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77200" cy="42703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400" dirty="0" err="1" smtClean="0"/>
              <a:t>Simbol-simbol</a:t>
            </a:r>
            <a:r>
              <a:rPr lang="en-US" sz="2400" dirty="0" smtClean="0"/>
              <a:t> </a:t>
            </a:r>
            <a:r>
              <a:rPr lang="en-US" sz="2400" dirty="0" err="1" smtClean="0"/>
              <a:t>tambahan</a:t>
            </a:r>
            <a:endParaRPr lang="en-US" sz="2400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6764" r="21082"/>
          <a:stretch>
            <a:fillRect/>
          </a:stretch>
        </p:blipFill>
        <p:spPr>
          <a:xfrm>
            <a:off x="4343400" y="228600"/>
            <a:ext cx="4648200" cy="6477000"/>
          </a:xfrm>
          <a:noFill/>
        </p:spPr>
      </p:pic>
      <p:sp>
        <p:nvSpPr>
          <p:cNvPr id="112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2400"/>
            <a:ext cx="4191000" cy="3962399"/>
          </a:xfrm>
        </p:spPr>
        <p:txBody>
          <a:bodyPr>
            <a:normAutofit lnSpcReduction="10000"/>
          </a:bodyPr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sz="2000" b="1" dirty="0" smtClean="0">
                <a:latin typeface="Times New Roman" pitchFamily="18" charset="0"/>
                <a:ea typeface="宋体" charset="-122"/>
              </a:rPr>
              <a:t>    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charset="-122"/>
              </a:rPr>
              <a:t>The soil profile</a:t>
            </a:r>
          </a:p>
          <a:p>
            <a:pPr lvl="2" eaLnBrk="1" hangingPunct="1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Times New Roman" pitchFamily="18" charset="0"/>
                <a:ea typeface="宋体" charset="-122"/>
              </a:rPr>
              <a:t>O horizon</a:t>
            </a:r>
            <a:r>
              <a:rPr lang="en-US" altLang="zh-CN" sz="2400" b="1" dirty="0" smtClean="0">
                <a:latin typeface="Times New Roman" pitchFamily="18" charset="0"/>
                <a:ea typeface="宋体" charset="-122"/>
              </a:rPr>
              <a:t> – </a:t>
            </a:r>
            <a:r>
              <a:rPr lang="en-US" altLang="zh-CN" b="1" dirty="0" smtClean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t>organic matter</a:t>
            </a:r>
          </a:p>
          <a:p>
            <a:pPr lvl="2" eaLnBrk="1" hangingPunct="1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Times New Roman" pitchFamily="18" charset="0"/>
                <a:ea typeface="宋体" charset="-122"/>
              </a:rPr>
              <a:t>A horizon</a:t>
            </a:r>
            <a:r>
              <a:rPr lang="en-US" altLang="zh-CN" sz="2400" b="1" dirty="0" smtClean="0">
                <a:latin typeface="Times New Roman" pitchFamily="18" charset="0"/>
                <a:ea typeface="宋体" charset="-122"/>
              </a:rPr>
              <a:t> – </a:t>
            </a:r>
            <a:r>
              <a:rPr lang="en-US" altLang="zh-CN" sz="2400" b="1" dirty="0" smtClean="0">
                <a:solidFill>
                  <a:srgbClr val="003399"/>
                </a:solidFill>
                <a:latin typeface="Times New Roman" pitchFamily="18" charset="0"/>
                <a:ea typeface="宋体" charset="-122"/>
              </a:rPr>
              <a:t>Zone of leaching</a:t>
            </a:r>
            <a:r>
              <a:rPr lang="en-US" altLang="zh-CN" sz="2400" b="1" dirty="0" smtClean="0">
                <a:latin typeface="Times New Roman" pitchFamily="18" charset="0"/>
                <a:ea typeface="宋体" charset="-122"/>
              </a:rPr>
              <a:t>:</a:t>
            </a:r>
          </a:p>
          <a:p>
            <a:pPr lvl="3" eaLnBrk="1" hangingPunct="1">
              <a:defRPr/>
            </a:pPr>
            <a:r>
              <a:rPr lang="en-US" altLang="zh-CN" b="1" dirty="0" smtClean="0">
                <a:latin typeface="Times New Roman" pitchFamily="18" charset="0"/>
                <a:ea typeface="宋体" charset="-122"/>
              </a:rPr>
              <a:t> </a:t>
            </a:r>
            <a:r>
              <a:rPr lang="en-US" altLang="zh-CN" b="1" dirty="0" smtClean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t>organic and mineral matter</a:t>
            </a:r>
          </a:p>
          <a:p>
            <a:pPr lvl="3" eaLnBrk="1" hangingPunct="1">
              <a:defRPr/>
            </a:pPr>
            <a:r>
              <a:rPr lang="en-US" altLang="zh-CN" b="1" dirty="0" smtClean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t>High biological activity</a:t>
            </a:r>
          </a:p>
          <a:p>
            <a:pPr lvl="3" eaLnBrk="1" hangingPunct="1">
              <a:defRPr/>
            </a:pPr>
            <a:r>
              <a:rPr lang="en-US" altLang="zh-CN" b="1" dirty="0" smtClean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t>Together the O and A horizons make up the</a:t>
            </a:r>
            <a:r>
              <a:rPr lang="en-US" altLang="zh-CN" b="1" dirty="0" smtClean="0">
                <a:latin typeface="Times New Roman" pitchFamily="18" charset="0"/>
                <a:ea typeface="宋体" charset="-122"/>
              </a:rPr>
              <a:t> </a:t>
            </a:r>
            <a:r>
              <a:rPr lang="en-US" altLang="zh-CN" b="1" dirty="0" smtClean="0">
                <a:solidFill>
                  <a:srgbClr val="003399"/>
                </a:solidFill>
                <a:latin typeface="Times New Roman" pitchFamily="18" charset="0"/>
                <a:ea typeface="宋体" charset="-122"/>
              </a:rPr>
              <a:t>topsoil</a:t>
            </a:r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228600" y="4267200"/>
            <a:ext cx="4953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143000" lvl="2" indent="-228600"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/>
            </a:pPr>
            <a:r>
              <a:rPr lang="en-US" altLang="zh-CN" sz="2400" b="1" dirty="0">
                <a:solidFill>
                  <a:schemeClr val="tx2"/>
                </a:solidFill>
                <a:latin typeface="Times New Roman" pitchFamily="18" charset="0"/>
                <a:ea typeface="宋体" charset="-122"/>
              </a:rPr>
              <a:t>B horizon</a:t>
            </a:r>
            <a:r>
              <a:rPr lang="en-US" altLang="zh-CN" sz="2400" b="1" dirty="0">
                <a:latin typeface="Times New Roman" pitchFamily="18" charset="0"/>
                <a:ea typeface="宋体" charset="-122"/>
              </a:rPr>
              <a:t> </a:t>
            </a:r>
            <a:r>
              <a:rPr lang="en-US" altLang="zh-CN" sz="2000" b="1" dirty="0">
                <a:latin typeface="Times New Roman" pitchFamily="18" charset="0"/>
                <a:ea typeface="宋体" charset="-122"/>
              </a:rPr>
              <a:t>– </a:t>
            </a:r>
            <a:r>
              <a:rPr lang="en-US" altLang="zh-CN" sz="2000" b="1" dirty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t>zone of accumulation</a:t>
            </a:r>
          </a:p>
          <a:p>
            <a:pPr marL="1143000" lvl="2" indent="-228600"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/>
            </a:pPr>
            <a:r>
              <a:rPr lang="en-US" altLang="zh-CN" sz="2400" b="1" dirty="0">
                <a:solidFill>
                  <a:schemeClr val="tx2"/>
                </a:solidFill>
                <a:latin typeface="Times New Roman" pitchFamily="18" charset="0"/>
                <a:ea typeface="宋体" charset="-122"/>
              </a:rPr>
              <a:t>C horizon </a:t>
            </a:r>
            <a:r>
              <a:rPr lang="en-US" altLang="zh-CN" sz="2400" b="1" dirty="0">
                <a:latin typeface="Times New Roman" pitchFamily="18" charset="0"/>
                <a:ea typeface="宋体" charset="-122"/>
              </a:rPr>
              <a:t>– </a:t>
            </a:r>
            <a:r>
              <a:rPr lang="en-US" altLang="zh-CN" sz="2400" b="1" dirty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t>partially altered</a:t>
            </a:r>
            <a:r>
              <a:rPr lang="en-US" altLang="zh-CN" sz="2400" b="1" dirty="0">
                <a:latin typeface="Times New Roman" pitchFamily="18" charset="0"/>
                <a:ea typeface="宋体" charset="-122"/>
              </a:rPr>
              <a:t> parent material</a:t>
            </a:r>
          </a:p>
          <a:p>
            <a:pPr marL="1143000" lvl="2" indent="-228600"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n-US" altLang="zh-CN" b="1" dirty="0">
                <a:latin typeface="Times New Roman" pitchFamily="18" charset="0"/>
                <a:ea typeface="宋体" charset="-122"/>
              </a:rPr>
              <a:t>The O, A, and B horizons together </a:t>
            </a:r>
          </a:p>
          <a:p>
            <a:pPr marL="1143000" lvl="2" indent="-228600"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n-US" altLang="zh-CN" b="1" dirty="0">
                <a:latin typeface="Times New Roman" pitchFamily="18" charset="0"/>
                <a:ea typeface="宋体" charset="-122"/>
              </a:rPr>
              <a:t>are called the </a:t>
            </a:r>
            <a:r>
              <a:rPr lang="en-US" altLang="zh-CN" sz="20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charset="-122"/>
              </a:rPr>
              <a:t>solum</a:t>
            </a:r>
            <a:r>
              <a:rPr lang="en-US" altLang="zh-CN" b="1" dirty="0">
                <a:latin typeface="Times New Roman" pitchFamily="18" charset="0"/>
                <a:ea typeface="宋体" charset="-122"/>
              </a:rPr>
              <a:t>, or </a:t>
            </a:r>
            <a:r>
              <a:rPr lang="en-US" altLang="zh-CN" sz="2400" b="1" dirty="0">
                <a:latin typeface="Times New Roman" pitchFamily="18" charset="0"/>
                <a:ea typeface="宋体" charset="-122"/>
              </a:rPr>
              <a:t>“</a:t>
            </a:r>
            <a:r>
              <a:rPr lang="en-US" altLang="zh-CN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charset="-122"/>
              </a:rPr>
              <a:t>true soil</a:t>
            </a:r>
            <a:r>
              <a:rPr lang="en-US" altLang="zh-CN" sz="2400" b="1" dirty="0">
                <a:latin typeface="Times New Roman" pitchFamily="18" charset="0"/>
                <a:ea typeface="宋体" charset="-122"/>
              </a:rPr>
              <a:t>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Soil Horizons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Horizon A:</a:t>
            </a:r>
            <a:r>
              <a:rPr lang="en-US" sz="2400" smtClean="0"/>
              <a:t> the layer of topsoil which contains organic material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Horizon B:</a:t>
            </a:r>
            <a:r>
              <a:rPr lang="en-US" sz="2400" smtClean="0"/>
              <a:t> contains minerals which water carries down in a process called leaching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Horizon C:</a:t>
            </a:r>
            <a:r>
              <a:rPr lang="en-US" sz="2400" smtClean="0"/>
              <a:t> contains rock that is being slowly weathered </a:t>
            </a:r>
          </a:p>
        </p:txBody>
      </p:sp>
      <p:pic>
        <p:nvPicPr>
          <p:cNvPr id="40964" name="Picture 4" descr="so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0"/>
            <a:ext cx="4038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2" descr="SOIL22_Spodosol N Wis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838200"/>
            <a:ext cx="3521075" cy="51816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1987" name="Picture 13" descr="WET11_Albaqual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838200"/>
            <a:ext cx="3503613" cy="51816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1981200" y="2438400"/>
            <a:ext cx="685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FF00"/>
                </a:solidFill>
                <a:latin typeface="Arial" pitchFamily="34" charset="0"/>
              </a:rPr>
              <a:t>A</a:t>
            </a:r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3048000" y="120650"/>
            <a:ext cx="4648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Soil </a:t>
            </a:r>
            <a:r>
              <a:rPr lang="en-US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profiles</a:t>
            </a:r>
            <a:endParaRPr lang="en-US" sz="36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139280" name="Text Box 16"/>
          <p:cNvSpPr txBox="1">
            <a:spLocks noChangeArrowheads="1"/>
          </p:cNvSpPr>
          <p:nvPr/>
        </p:nvSpPr>
        <p:spPr bwMode="auto">
          <a:xfrm>
            <a:off x="2362200" y="2819400"/>
            <a:ext cx="609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Arial" pitchFamily="34" charset="0"/>
              </a:rPr>
              <a:t>E</a:t>
            </a:r>
            <a:endParaRPr lang="en-US" sz="3600" b="1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1905000" y="3429000"/>
            <a:ext cx="838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  <a:latin typeface="Arial" pitchFamily="34" charset="0"/>
              </a:rPr>
              <a:t>B</a:t>
            </a: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1828800" y="4495800"/>
            <a:ext cx="838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  <a:latin typeface="Arial" pitchFamily="34" charset="0"/>
              </a:rPr>
              <a:t>C</a:t>
            </a:r>
          </a:p>
        </p:txBody>
      </p:sp>
      <p:sp>
        <p:nvSpPr>
          <p:cNvPr id="139283" name="Freeform 19"/>
          <p:cNvSpPr>
            <a:spLocks/>
          </p:cNvSpPr>
          <p:nvPr/>
        </p:nvSpPr>
        <p:spPr bwMode="auto">
          <a:xfrm>
            <a:off x="5105400" y="3340100"/>
            <a:ext cx="3581400" cy="698500"/>
          </a:xfrm>
          <a:custGeom>
            <a:avLst/>
            <a:gdLst>
              <a:gd name="T0" fmla="*/ 0 w 2256"/>
              <a:gd name="T1" fmla="*/ 440 h 440"/>
              <a:gd name="T2" fmla="*/ 192 w 2256"/>
              <a:gd name="T3" fmla="*/ 392 h 440"/>
              <a:gd name="T4" fmla="*/ 192 w 2256"/>
              <a:gd name="T5" fmla="*/ 344 h 440"/>
              <a:gd name="T6" fmla="*/ 384 w 2256"/>
              <a:gd name="T7" fmla="*/ 344 h 440"/>
              <a:gd name="T8" fmla="*/ 480 w 2256"/>
              <a:gd name="T9" fmla="*/ 344 h 440"/>
              <a:gd name="T10" fmla="*/ 576 w 2256"/>
              <a:gd name="T11" fmla="*/ 344 h 440"/>
              <a:gd name="T12" fmla="*/ 624 w 2256"/>
              <a:gd name="T13" fmla="*/ 248 h 440"/>
              <a:gd name="T14" fmla="*/ 624 w 2256"/>
              <a:gd name="T15" fmla="*/ 200 h 440"/>
              <a:gd name="T16" fmla="*/ 672 w 2256"/>
              <a:gd name="T17" fmla="*/ 104 h 440"/>
              <a:gd name="T18" fmla="*/ 768 w 2256"/>
              <a:gd name="T19" fmla="*/ 56 h 440"/>
              <a:gd name="T20" fmla="*/ 864 w 2256"/>
              <a:gd name="T21" fmla="*/ 56 h 440"/>
              <a:gd name="T22" fmla="*/ 1008 w 2256"/>
              <a:gd name="T23" fmla="*/ 104 h 440"/>
              <a:gd name="T24" fmla="*/ 1152 w 2256"/>
              <a:gd name="T25" fmla="*/ 104 h 440"/>
              <a:gd name="T26" fmla="*/ 1344 w 2256"/>
              <a:gd name="T27" fmla="*/ 104 h 440"/>
              <a:gd name="T28" fmla="*/ 1536 w 2256"/>
              <a:gd name="T29" fmla="*/ 8 h 440"/>
              <a:gd name="T30" fmla="*/ 1632 w 2256"/>
              <a:gd name="T31" fmla="*/ 56 h 440"/>
              <a:gd name="T32" fmla="*/ 1776 w 2256"/>
              <a:gd name="T33" fmla="*/ 104 h 440"/>
              <a:gd name="T34" fmla="*/ 1920 w 2256"/>
              <a:gd name="T35" fmla="*/ 152 h 440"/>
              <a:gd name="T36" fmla="*/ 2064 w 2256"/>
              <a:gd name="T37" fmla="*/ 104 h 440"/>
              <a:gd name="T38" fmla="*/ 2112 w 2256"/>
              <a:gd name="T39" fmla="*/ 104 h 440"/>
              <a:gd name="T40" fmla="*/ 2208 w 2256"/>
              <a:gd name="T41" fmla="*/ 152 h 440"/>
              <a:gd name="T42" fmla="*/ 2256 w 2256"/>
              <a:gd name="T43" fmla="*/ 152 h 4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56"/>
              <a:gd name="T67" fmla="*/ 0 h 440"/>
              <a:gd name="T68" fmla="*/ 2256 w 2256"/>
              <a:gd name="T69" fmla="*/ 440 h 44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56" h="440">
                <a:moveTo>
                  <a:pt x="0" y="440"/>
                </a:moveTo>
                <a:cubicBezTo>
                  <a:pt x="80" y="424"/>
                  <a:pt x="160" y="408"/>
                  <a:pt x="192" y="392"/>
                </a:cubicBezTo>
                <a:cubicBezTo>
                  <a:pt x="224" y="376"/>
                  <a:pt x="160" y="352"/>
                  <a:pt x="192" y="344"/>
                </a:cubicBezTo>
                <a:cubicBezTo>
                  <a:pt x="224" y="336"/>
                  <a:pt x="336" y="344"/>
                  <a:pt x="384" y="344"/>
                </a:cubicBezTo>
                <a:cubicBezTo>
                  <a:pt x="432" y="344"/>
                  <a:pt x="448" y="344"/>
                  <a:pt x="480" y="344"/>
                </a:cubicBezTo>
                <a:cubicBezTo>
                  <a:pt x="512" y="344"/>
                  <a:pt x="552" y="360"/>
                  <a:pt x="576" y="344"/>
                </a:cubicBezTo>
                <a:cubicBezTo>
                  <a:pt x="600" y="328"/>
                  <a:pt x="616" y="272"/>
                  <a:pt x="624" y="248"/>
                </a:cubicBezTo>
                <a:cubicBezTo>
                  <a:pt x="632" y="224"/>
                  <a:pt x="616" y="224"/>
                  <a:pt x="624" y="200"/>
                </a:cubicBezTo>
                <a:cubicBezTo>
                  <a:pt x="632" y="176"/>
                  <a:pt x="648" y="128"/>
                  <a:pt x="672" y="104"/>
                </a:cubicBezTo>
                <a:cubicBezTo>
                  <a:pt x="696" y="80"/>
                  <a:pt x="736" y="64"/>
                  <a:pt x="768" y="56"/>
                </a:cubicBezTo>
                <a:cubicBezTo>
                  <a:pt x="800" y="48"/>
                  <a:pt x="824" y="48"/>
                  <a:pt x="864" y="56"/>
                </a:cubicBezTo>
                <a:cubicBezTo>
                  <a:pt x="904" y="64"/>
                  <a:pt x="960" y="96"/>
                  <a:pt x="1008" y="104"/>
                </a:cubicBezTo>
                <a:cubicBezTo>
                  <a:pt x="1056" y="112"/>
                  <a:pt x="1096" y="104"/>
                  <a:pt x="1152" y="104"/>
                </a:cubicBezTo>
                <a:cubicBezTo>
                  <a:pt x="1208" y="104"/>
                  <a:pt x="1280" y="120"/>
                  <a:pt x="1344" y="104"/>
                </a:cubicBezTo>
                <a:cubicBezTo>
                  <a:pt x="1408" y="88"/>
                  <a:pt x="1488" y="16"/>
                  <a:pt x="1536" y="8"/>
                </a:cubicBezTo>
                <a:cubicBezTo>
                  <a:pt x="1584" y="0"/>
                  <a:pt x="1592" y="40"/>
                  <a:pt x="1632" y="56"/>
                </a:cubicBezTo>
                <a:cubicBezTo>
                  <a:pt x="1672" y="72"/>
                  <a:pt x="1728" y="88"/>
                  <a:pt x="1776" y="104"/>
                </a:cubicBezTo>
                <a:cubicBezTo>
                  <a:pt x="1824" y="120"/>
                  <a:pt x="1872" y="152"/>
                  <a:pt x="1920" y="152"/>
                </a:cubicBezTo>
                <a:cubicBezTo>
                  <a:pt x="1968" y="152"/>
                  <a:pt x="2032" y="112"/>
                  <a:pt x="2064" y="104"/>
                </a:cubicBezTo>
                <a:cubicBezTo>
                  <a:pt x="2096" y="96"/>
                  <a:pt x="2088" y="96"/>
                  <a:pt x="2112" y="104"/>
                </a:cubicBezTo>
                <a:cubicBezTo>
                  <a:pt x="2136" y="112"/>
                  <a:pt x="2184" y="144"/>
                  <a:pt x="2208" y="152"/>
                </a:cubicBezTo>
                <a:cubicBezTo>
                  <a:pt x="2232" y="160"/>
                  <a:pt x="2232" y="144"/>
                  <a:pt x="2256" y="152"/>
                </a:cubicBezTo>
              </a:path>
            </a:pathLst>
          </a:custGeom>
          <a:noFill/>
          <a:ln w="76200">
            <a:solidFill>
              <a:srgbClr val="00FF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5181600" y="1676400"/>
            <a:ext cx="685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  <a:latin typeface="Arial" pitchFamily="34" charset="0"/>
              </a:rPr>
              <a:t>A</a:t>
            </a:r>
          </a:p>
        </p:txBody>
      </p:sp>
      <p:sp>
        <p:nvSpPr>
          <p:cNvPr id="139285" name="Text Box 21"/>
          <p:cNvSpPr txBox="1">
            <a:spLocks noChangeArrowheads="1"/>
          </p:cNvSpPr>
          <p:nvPr/>
        </p:nvSpPr>
        <p:spPr bwMode="auto">
          <a:xfrm>
            <a:off x="2438400" y="2286000"/>
            <a:ext cx="1066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FF00"/>
                </a:solidFill>
                <a:latin typeface="Arial" pitchFamily="34" charset="0"/>
              </a:rPr>
              <a:t>O</a:t>
            </a:r>
          </a:p>
        </p:txBody>
      </p:sp>
      <p:sp>
        <p:nvSpPr>
          <p:cNvPr id="139286" name="Text Box 22"/>
          <p:cNvSpPr txBox="1">
            <a:spLocks noChangeArrowheads="1"/>
          </p:cNvSpPr>
          <p:nvPr/>
        </p:nvSpPr>
        <p:spPr bwMode="auto">
          <a:xfrm>
            <a:off x="5943600" y="1295400"/>
            <a:ext cx="1066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  <a:latin typeface="Arial" pitchFamily="34" charset="0"/>
              </a:rPr>
              <a:t>O</a:t>
            </a:r>
          </a:p>
        </p:txBody>
      </p:sp>
      <p:sp>
        <p:nvSpPr>
          <p:cNvPr id="139287" name="Freeform 23"/>
          <p:cNvSpPr>
            <a:spLocks/>
          </p:cNvSpPr>
          <p:nvPr/>
        </p:nvSpPr>
        <p:spPr bwMode="auto">
          <a:xfrm>
            <a:off x="533400" y="2730500"/>
            <a:ext cx="3505200" cy="1079500"/>
          </a:xfrm>
          <a:custGeom>
            <a:avLst/>
            <a:gdLst>
              <a:gd name="T0" fmla="*/ 0 w 2208"/>
              <a:gd name="T1" fmla="*/ 200 h 680"/>
              <a:gd name="T2" fmla="*/ 192 w 2208"/>
              <a:gd name="T3" fmla="*/ 152 h 680"/>
              <a:gd name="T4" fmla="*/ 336 w 2208"/>
              <a:gd name="T5" fmla="*/ 104 h 680"/>
              <a:gd name="T6" fmla="*/ 480 w 2208"/>
              <a:gd name="T7" fmla="*/ 56 h 680"/>
              <a:gd name="T8" fmla="*/ 528 w 2208"/>
              <a:gd name="T9" fmla="*/ 8 h 680"/>
              <a:gd name="T10" fmla="*/ 624 w 2208"/>
              <a:gd name="T11" fmla="*/ 104 h 680"/>
              <a:gd name="T12" fmla="*/ 816 w 2208"/>
              <a:gd name="T13" fmla="*/ 104 h 680"/>
              <a:gd name="T14" fmla="*/ 960 w 2208"/>
              <a:gd name="T15" fmla="*/ 56 h 680"/>
              <a:gd name="T16" fmla="*/ 1008 w 2208"/>
              <a:gd name="T17" fmla="*/ 56 h 680"/>
              <a:gd name="T18" fmla="*/ 1104 w 2208"/>
              <a:gd name="T19" fmla="*/ 8 h 680"/>
              <a:gd name="T20" fmla="*/ 1296 w 2208"/>
              <a:gd name="T21" fmla="*/ 56 h 680"/>
              <a:gd name="T22" fmla="*/ 1440 w 2208"/>
              <a:gd name="T23" fmla="*/ 56 h 680"/>
              <a:gd name="T24" fmla="*/ 1584 w 2208"/>
              <a:gd name="T25" fmla="*/ 104 h 680"/>
              <a:gd name="T26" fmla="*/ 1680 w 2208"/>
              <a:gd name="T27" fmla="*/ 200 h 680"/>
              <a:gd name="T28" fmla="*/ 1776 w 2208"/>
              <a:gd name="T29" fmla="*/ 296 h 680"/>
              <a:gd name="T30" fmla="*/ 1872 w 2208"/>
              <a:gd name="T31" fmla="*/ 392 h 680"/>
              <a:gd name="T32" fmla="*/ 1920 w 2208"/>
              <a:gd name="T33" fmla="*/ 488 h 680"/>
              <a:gd name="T34" fmla="*/ 2064 w 2208"/>
              <a:gd name="T35" fmla="*/ 536 h 680"/>
              <a:gd name="T36" fmla="*/ 2208 w 2208"/>
              <a:gd name="T37" fmla="*/ 680 h 68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208"/>
              <a:gd name="T58" fmla="*/ 0 h 680"/>
              <a:gd name="T59" fmla="*/ 2208 w 2208"/>
              <a:gd name="T60" fmla="*/ 680 h 68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208" h="680">
                <a:moveTo>
                  <a:pt x="0" y="200"/>
                </a:moveTo>
                <a:cubicBezTo>
                  <a:pt x="68" y="184"/>
                  <a:pt x="136" y="168"/>
                  <a:pt x="192" y="152"/>
                </a:cubicBezTo>
                <a:cubicBezTo>
                  <a:pt x="248" y="136"/>
                  <a:pt x="288" y="120"/>
                  <a:pt x="336" y="104"/>
                </a:cubicBezTo>
                <a:cubicBezTo>
                  <a:pt x="384" y="88"/>
                  <a:pt x="448" y="72"/>
                  <a:pt x="480" y="56"/>
                </a:cubicBezTo>
                <a:cubicBezTo>
                  <a:pt x="512" y="40"/>
                  <a:pt x="504" y="0"/>
                  <a:pt x="528" y="8"/>
                </a:cubicBezTo>
                <a:cubicBezTo>
                  <a:pt x="552" y="16"/>
                  <a:pt x="576" y="88"/>
                  <a:pt x="624" y="104"/>
                </a:cubicBezTo>
                <a:cubicBezTo>
                  <a:pt x="672" y="120"/>
                  <a:pt x="760" y="112"/>
                  <a:pt x="816" y="104"/>
                </a:cubicBezTo>
                <a:cubicBezTo>
                  <a:pt x="872" y="96"/>
                  <a:pt x="928" y="64"/>
                  <a:pt x="960" y="56"/>
                </a:cubicBezTo>
                <a:cubicBezTo>
                  <a:pt x="992" y="48"/>
                  <a:pt x="984" y="64"/>
                  <a:pt x="1008" y="56"/>
                </a:cubicBezTo>
                <a:cubicBezTo>
                  <a:pt x="1032" y="48"/>
                  <a:pt x="1056" y="8"/>
                  <a:pt x="1104" y="8"/>
                </a:cubicBezTo>
                <a:cubicBezTo>
                  <a:pt x="1152" y="8"/>
                  <a:pt x="1240" y="48"/>
                  <a:pt x="1296" y="56"/>
                </a:cubicBezTo>
                <a:cubicBezTo>
                  <a:pt x="1352" y="64"/>
                  <a:pt x="1392" y="48"/>
                  <a:pt x="1440" y="56"/>
                </a:cubicBezTo>
                <a:cubicBezTo>
                  <a:pt x="1488" y="64"/>
                  <a:pt x="1544" y="80"/>
                  <a:pt x="1584" y="104"/>
                </a:cubicBezTo>
                <a:cubicBezTo>
                  <a:pt x="1624" y="128"/>
                  <a:pt x="1648" y="168"/>
                  <a:pt x="1680" y="200"/>
                </a:cubicBezTo>
                <a:cubicBezTo>
                  <a:pt x="1712" y="232"/>
                  <a:pt x="1744" y="264"/>
                  <a:pt x="1776" y="296"/>
                </a:cubicBezTo>
                <a:cubicBezTo>
                  <a:pt x="1808" y="328"/>
                  <a:pt x="1848" y="360"/>
                  <a:pt x="1872" y="392"/>
                </a:cubicBezTo>
                <a:cubicBezTo>
                  <a:pt x="1896" y="424"/>
                  <a:pt x="1888" y="464"/>
                  <a:pt x="1920" y="488"/>
                </a:cubicBezTo>
                <a:cubicBezTo>
                  <a:pt x="1952" y="512"/>
                  <a:pt x="2016" y="504"/>
                  <a:pt x="2064" y="536"/>
                </a:cubicBezTo>
                <a:cubicBezTo>
                  <a:pt x="2112" y="568"/>
                  <a:pt x="2160" y="624"/>
                  <a:pt x="2208" y="680"/>
                </a:cubicBezTo>
              </a:path>
            </a:pathLst>
          </a:custGeom>
          <a:noFill/>
          <a:ln w="28575">
            <a:solidFill>
              <a:srgbClr val="00FF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9288" name="Freeform 24"/>
          <p:cNvSpPr>
            <a:spLocks/>
          </p:cNvSpPr>
          <p:nvPr/>
        </p:nvSpPr>
        <p:spPr bwMode="auto">
          <a:xfrm>
            <a:off x="5181600" y="1663700"/>
            <a:ext cx="3505200" cy="266700"/>
          </a:xfrm>
          <a:custGeom>
            <a:avLst/>
            <a:gdLst>
              <a:gd name="T0" fmla="*/ 0 w 2208"/>
              <a:gd name="T1" fmla="*/ 104 h 168"/>
              <a:gd name="T2" fmla="*/ 144 w 2208"/>
              <a:gd name="T3" fmla="*/ 56 h 168"/>
              <a:gd name="T4" fmla="*/ 336 w 2208"/>
              <a:gd name="T5" fmla="*/ 104 h 168"/>
              <a:gd name="T6" fmla="*/ 480 w 2208"/>
              <a:gd name="T7" fmla="*/ 104 h 168"/>
              <a:gd name="T8" fmla="*/ 672 w 2208"/>
              <a:gd name="T9" fmla="*/ 152 h 168"/>
              <a:gd name="T10" fmla="*/ 912 w 2208"/>
              <a:gd name="T11" fmla="*/ 152 h 168"/>
              <a:gd name="T12" fmla="*/ 1152 w 2208"/>
              <a:gd name="T13" fmla="*/ 56 h 168"/>
              <a:gd name="T14" fmla="*/ 1440 w 2208"/>
              <a:gd name="T15" fmla="*/ 8 h 168"/>
              <a:gd name="T16" fmla="*/ 1536 w 2208"/>
              <a:gd name="T17" fmla="*/ 8 h 168"/>
              <a:gd name="T18" fmla="*/ 1776 w 2208"/>
              <a:gd name="T19" fmla="*/ 56 h 168"/>
              <a:gd name="T20" fmla="*/ 1968 w 2208"/>
              <a:gd name="T21" fmla="*/ 56 h 168"/>
              <a:gd name="T22" fmla="*/ 2208 w 2208"/>
              <a:gd name="T23" fmla="*/ 56 h 1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08"/>
              <a:gd name="T37" fmla="*/ 0 h 168"/>
              <a:gd name="T38" fmla="*/ 2208 w 2208"/>
              <a:gd name="T39" fmla="*/ 168 h 16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08" h="168">
                <a:moveTo>
                  <a:pt x="0" y="104"/>
                </a:moveTo>
                <a:cubicBezTo>
                  <a:pt x="44" y="80"/>
                  <a:pt x="88" y="56"/>
                  <a:pt x="144" y="56"/>
                </a:cubicBezTo>
                <a:cubicBezTo>
                  <a:pt x="200" y="56"/>
                  <a:pt x="280" y="96"/>
                  <a:pt x="336" y="104"/>
                </a:cubicBezTo>
                <a:cubicBezTo>
                  <a:pt x="392" y="112"/>
                  <a:pt x="424" y="96"/>
                  <a:pt x="480" y="104"/>
                </a:cubicBezTo>
                <a:cubicBezTo>
                  <a:pt x="536" y="112"/>
                  <a:pt x="600" y="144"/>
                  <a:pt x="672" y="152"/>
                </a:cubicBezTo>
                <a:cubicBezTo>
                  <a:pt x="744" y="160"/>
                  <a:pt x="832" y="168"/>
                  <a:pt x="912" y="152"/>
                </a:cubicBezTo>
                <a:cubicBezTo>
                  <a:pt x="992" y="136"/>
                  <a:pt x="1064" y="80"/>
                  <a:pt x="1152" y="56"/>
                </a:cubicBezTo>
                <a:cubicBezTo>
                  <a:pt x="1240" y="32"/>
                  <a:pt x="1376" y="16"/>
                  <a:pt x="1440" y="8"/>
                </a:cubicBezTo>
                <a:cubicBezTo>
                  <a:pt x="1504" y="0"/>
                  <a:pt x="1480" y="0"/>
                  <a:pt x="1536" y="8"/>
                </a:cubicBezTo>
                <a:cubicBezTo>
                  <a:pt x="1592" y="16"/>
                  <a:pt x="1704" y="48"/>
                  <a:pt x="1776" y="56"/>
                </a:cubicBezTo>
                <a:cubicBezTo>
                  <a:pt x="1848" y="64"/>
                  <a:pt x="1896" y="56"/>
                  <a:pt x="1968" y="56"/>
                </a:cubicBezTo>
                <a:cubicBezTo>
                  <a:pt x="2040" y="56"/>
                  <a:pt x="2124" y="56"/>
                  <a:pt x="2208" y="56"/>
                </a:cubicBezTo>
              </a:path>
            </a:pathLst>
          </a:custGeom>
          <a:noFill/>
          <a:ln w="38100">
            <a:solidFill>
              <a:srgbClr val="00FF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9289" name="Text Box 25"/>
          <p:cNvSpPr txBox="1">
            <a:spLocks noChangeArrowheads="1"/>
          </p:cNvSpPr>
          <p:nvPr/>
        </p:nvSpPr>
        <p:spPr bwMode="auto">
          <a:xfrm>
            <a:off x="5791200" y="2209800"/>
            <a:ext cx="609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E</a:t>
            </a:r>
            <a:endParaRPr lang="en-US" sz="3600" b="1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39290" name="Text Box 26"/>
          <p:cNvSpPr txBox="1">
            <a:spLocks noChangeArrowheads="1"/>
          </p:cNvSpPr>
          <p:nvPr/>
        </p:nvSpPr>
        <p:spPr bwMode="auto">
          <a:xfrm>
            <a:off x="6553200" y="2667000"/>
            <a:ext cx="685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  <a:latin typeface="Arial" pitchFamily="34" charset="0"/>
              </a:rPr>
              <a:t>Bt</a:t>
            </a: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7239000" y="4191000"/>
            <a:ext cx="838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Arial" pitchFamily="34" charset="0"/>
              </a:rPr>
              <a:t>R</a:t>
            </a:r>
            <a:endParaRPr lang="en-US" sz="3600" b="1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9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9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9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9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3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13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9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139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9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8" grpId="0" autoUpdateAnimBg="0"/>
      <p:bldP spid="139280" grpId="0" autoUpdateAnimBg="0"/>
      <p:bldP spid="139281" grpId="0" autoUpdateAnimBg="0"/>
      <p:bldP spid="139282" grpId="0" autoUpdateAnimBg="0"/>
      <p:bldP spid="139283" grpId="0" animBg="1"/>
      <p:bldP spid="139284" grpId="0" autoUpdateAnimBg="0"/>
      <p:bldP spid="139285" grpId="0" autoUpdateAnimBg="0"/>
      <p:bldP spid="139286" grpId="0" autoUpdateAnimBg="0"/>
      <p:bldP spid="139287" grpId="0" animBg="1"/>
      <p:bldP spid="139288" grpId="0" animBg="1"/>
      <p:bldP spid="139289" grpId="0" autoUpdateAnimBg="0"/>
      <p:bldP spid="139290" grpId="0" autoUpdateAnimBg="0"/>
      <p:bldP spid="13929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>
            <a:off x="1066800" y="1676400"/>
            <a:ext cx="7162800" cy="16764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loud 2"/>
          <p:cNvSpPr/>
          <p:nvPr/>
        </p:nvSpPr>
        <p:spPr>
          <a:xfrm>
            <a:off x="1905000" y="2362200"/>
            <a:ext cx="609600" cy="457200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3"/>
          <p:cNvSpPr/>
          <p:nvPr/>
        </p:nvSpPr>
        <p:spPr>
          <a:xfrm>
            <a:off x="2743200" y="2362200"/>
            <a:ext cx="609600" cy="457200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3810000" y="2362200"/>
            <a:ext cx="609600" cy="457200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4876800" y="2362200"/>
            <a:ext cx="609600" cy="457200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loud 6"/>
          <p:cNvSpPr/>
          <p:nvPr/>
        </p:nvSpPr>
        <p:spPr>
          <a:xfrm>
            <a:off x="5943600" y="2362200"/>
            <a:ext cx="609600" cy="457200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7"/>
          <p:cNvSpPr/>
          <p:nvPr/>
        </p:nvSpPr>
        <p:spPr>
          <a:xfrm>
            <a:off x="7010400" y="2362200"/>
            <a:ext cx="609600" cy="457200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>
            <a:normAutofit lnSpcReduction="10000"/>
          </a:bodyPr>
          <a:lstStyle/>
          <a:p>
            <a:pPr marL="566928" indent="-457200">
              <a:buAutoNum type="arabicPeriod"/>
            </a:pPr>
            <a:r>
              <a:rPr lang="id-ID" sz="2000" dirty="0" smtClean="0"/>
              <a:t>Nomor lapisan dan ketebalannya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Penamaan lapisan tanah (hor.) secara genetik dan diagnostik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Batas-batas kejelsana topografi horison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Bentuk topografi batas horison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Warna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Tekstur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Kandungan bahan kasar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Struktur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Konsistensi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Pori-pori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Kematangan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Karatan (bercak) 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pH tanah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Reaksi thd. HCl 10 %</a:t>
            </a:r>
          </a:p>
          <a:p>
            <a:pPr marL="566928" indent="-457200">
              <a:buAutoNum type="arabicPeriod"/>
            </a:pPr>
            <a:r>
              <a:rPr lang="id-ID" sz="2000" dirty="0" smtClean="0"/>
              <a:t>Perakaran 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55638"/>
          </a:xfrm>
        </p:spPr>
        <p:txBody>
          <a:bodyPr>
            <a:normAutofit/>
          </a:bodyPr>
          <a:lstStyle/>
          <a:p>
            <a:pPr algn="ctr"/>
            <a:r>
              <a:rPr lang="en-US" sz="2400" dirty="0" err="1" smtClean="0"/>
              <a:t>Sifat</a:t>
            </a:r>
            <a:r>
              <a:rPr lang="en-US" sz="2400" dirty="0" smtClean="0"/>
              <a:t> </a:t>
            </a:r>
            <a:r>
              <a:rPr lang="en-US" sz="2400" dirty="0" err="1" smtClean="0"/>
              <a:t>sifat</a:t>
            </a:r>
            <a:r>
              <a:rPr lang="en-US" sz="2400" dirty="0" smtClean="0"/>
              <a:t> </a:t>
            </a:r>
            <a:r>
              <a:rPr lang="en-US" sz="2400" dirty="0" err="1" smtClean="0"/>
              <a:t>perlapisan</a:t>
            </a:r>
            <a:r>
              <a:rPr lang="en-US" sz="2400" dirty="0" smtClean="0"/>
              <a:t> </a:t>
            </a:r>
            <a:r>
              <a:rPr lang="en-US" sz="2400" dirty="0" err="1" smtClean="0"/>
              <a:t>tanah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1635</TotalTime>
  <Words>1292</Words>
  <Application>Microsoft Office PowerPoint</Application>
  <PresentationFormat>On-screen Show (4:3)</PresentationFormat>
  <Paragraphs>296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V. MORFOLOGI TANAH</vt:lpstr>
      <vt:lpstr>Slide 2</vt:lpstr>
      <vt:lpstr>Morfologi tanah</vt:lpstr>
      <vt:lpstr>Simbol-simbol tambahan</vt:lpstr>
      <vt:lpstr>Slide 5</vt:lpstr>
      <vt:lpstr>Soil Horizons</vt:lpstr>
      <vt:lpstr>Slide 7</vt:lpstr>
      <vt:lpstr>Slide 8</vt:lpstr>
      <vt:lpstr>Sifat sifat perlapisan tanah</vt:lpstr>
      <vt:lpstr>IV. SIFAT-SIFAT FISIK DAN  MORFOLOGI TANAH</vt:lpstr>
      <vt:lpstr>A. BATAS-BATAS HORISON</vt:lpstr>
      <vt:lpstr>Slide 12</vt:lpstr>
      <vt:lpstr>Slide 13</vt:lpstr>
      <vt:lpstr>Slide 14</vt:lpstr>
      <vt:lpstr>Slide 15</vt:lpstr>
      <vt:lpstr>Slide 16</vt:lpstr>
      <vt:lpstr>   </vt:lpstr>
      <vt:lpstr>C. TEKSTUR TANAH</vt:lpstr>
      <vt:lpstr>Slide 19</vt:lpstr>
      <vt:lpstr>Slide 20</vt:lpstr>
      <vt:lpstr>Slide 21</vt:lpstr>
      <vt:lpstr>Slide 22</vt:lpstr>
      <vt:lpstr>Bentuk Struktur </vt:lpstr>
      <vt:lpstr>Ukuran atau Kelas Struktur</vt:lpstr>
      <vt:lpstr>KEMANTAPAN ATAU DERAJAT STRUKTUR</vt:lpstr>
      <vt:lpstr>E. Konsistensi Tanah</vt:lpstr>
      <vt:lpstr>Slide 27</vt:lpstr>
      <vt:lpstr>Angka ATTERBERG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Agroklimatologi  Klimatologi Pertanian Ilmu Iklim Pertanian</dc:title>
  <dc:creator>Aladria N</dc:creator>
  <cp:lastModifiedBy>Aladria N</cp:lastModifiedBy>
  <cp:revision>548</cp:revision>
  <dcterms:created xsi:type="dcterms:W3CDTF">2010-02-19T22:25:16Z</dcterms:created>
  <dcterms:modified xsi:type="dcterms:W3CDTF">2010-04-06T21:12:35Z</dcterms:modified>
</cp:coreProperties>
</file>