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6" r:id="rId4"/>
    <p:sldMasterId id="2147483700" r:id="rId5"/>
  </p:sldMasterIdLst>
  <p:sldIdLst>
    <p:sldId id="302" r:id="rId6"/>
    <p:sldId id="303" r:id="rId7"/>
    <p:sldId id="304" r:id="rId8"/>
    <p:sldId id="257" r:id="rId9"/>
    <p:sldId id="260" r:id="rId10"/>
    <p:sldId id="261" r:id="rId11"/>
    <p:sldId id="307" r:id="rId12"/>
    <p:sldId id="308" r:id="rId13"/>
    <p:sldId id="309" r:id="rId14"/>
    <p:sldId id="305" r:id="rId15"/>
    <p:sldId id="315" r:id="rId16"/>
    <p:sldId id="262" r:id="rId17"/>
    <p:sldId id="288" r:id="rId18"/>
    <p:sldId id="263" r:id="rId19"/>
    <p:sldId id="264" r:id="rId20"/>
    <p:sldId id="287" r:id="rId21"/>
    <p:sldId id="289" r:id="rId22"/>
    <p:sldId id="265" r:id="rId23"/>
    <p:sldId id="290" r:id="rId24"/>
    <p:sldId id="266" r:id="rId25"/>
    <p:sldId id="310" r:id="rId26"/>
    <p:sldId id="311" r:id="rId27"/>
    <p:sldId id="312" r:id="rId28"/>
    <p:sldId id="313" r:id="rId29"/>
    <p:sldId id="314" r:id="rId30"/>
    <p:sldId id="270" r:id="rId31"/>
    <p:sldId id="294" r:id="rId32"/>
    <p:sldId id="271" r:id="rId33"/>
    <p:sldId id="295" r:id="rId34"/>
    <p:sldId id="272" r:id="rId35"/>
    <p:sldId id="296" r:id="rId36"/>
    <p:sldId id="273" r:id="rId37"/>
    <p:sldId id="297" r:id="rId38"/>
    <p:sldId id="274" r:id="rId39"/>
    <p:sldId id="298" r:id="rId40"/>
    <p:sldId id="275" r:id="rId41"/>
    <p:sldId id="299" r:id="rId42"/>
    <p:sldId id="276" r:id="rId43"/>
    <p:sldId id="316" r:id="rId44"/>
    <p:sldId id="317" r:id="rId45"/>
    <p:sldId id="318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6852F-4F3E-49EE-9F56-7ADDE75EE4AA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2CE29-817F-4170-B9BD-7EA4D252BA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089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4EF79-61BC-4090-A9EE-11ACE94445D3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C3270-680C-42FB-BA97-0DC2F7C6B3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028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3F55-A5FA-4B1A-B126-ECFEE67FE008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F30B-11CA-43E7-B8F6-23FA8DB356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2206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BF5E2-9A99-4442-8685-0655CBE9548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4D57-D453-4459-AD79-CBA5D9B4C4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3057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E2370-2F24-4545-8037-48C3FFEA349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39EBF-C8E1-405C-AF75-527C1A338B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951345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3ECE-B992-4E9A-BC3D-7EB0301A085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63217-B54C-4FE2-B127-8A03ADCD4F3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8167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A372F-F4E3-47E3-8F2C-B534E5369EEE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5B7B-FE03-4CBF-AF30-6F0EA31E25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84488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350C0-5128-4B02-900A-6E26F2793CB9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881D6-B18D-496E-9565-CB5E0801852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2859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2CC29-B552-4AC7-ACBD-981CA1488C5A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33CD-7803-4D47-B654-5C98F53195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951011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45D19-3BAB-46F6-9482-A3D0EF1C483C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4BA11-4FE4-4F20-B4FD-FA2899D550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64962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B8CD-62D8-4215-A900-8E3BB1A6EF19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1AD8F-D429-49F4-9B78-79E7F9D6755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6015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DBACEF-026D-4A8A-ACA8-3E648B256319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2BC7B1-208C-4DDC-8944-AD236C867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814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6E5A819-8359-40F0-B8EF-B3F4DFDE6FC4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791564-05D3-4D74-9376-34D5CC837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30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0F08ACD-1F9B-4184-9399-6D3DCE1B3091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2475653-59F7-46B6-B4E8-3679298D6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396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427EFA7-DF81-4912-8199-29E0053281B3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F17C63D-ECA7-47C9-825D-84E4DA1A9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473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3651DFF-800F-4C1B-8016-3D42CA6E3964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CB14C0-6C2B-4527-A70A-F35C5DA8A8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933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760CB06-A911-4FE2-9DAB-5D704534DF0F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08DCDB-C0D2-4999-AEEE-4F1D619366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987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F94EF8F-52D9-4F8E-A619-AE3F47DCE221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CF25170-5A29-489F-9683-B1E1A5DF0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456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2DAAC67-8079-4DBD-BD0D-AE0340E6DF6C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6A0835A-1DCD-403B-AD5F-5857F12D4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894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0BD02D2-DA11-4F5F-BF25-498B05472072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0C394A4-BB52-4247-ADF9-F0379BD5FE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722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60891B2-2193-4095-B346-5A351B1A30BB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44750FF-389E-43C5-B12E-1C2199808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1543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89262C6-D797-4403-8F75-704D93F6C13E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A8EF2A3-CB1F-452F-B8AC-1BACB55995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352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012E297-9614-453C-8370-6FA89B517E19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E8564AC-A644-4E04-A41D-6BF2701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998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C72BAEC-D38C-45DA-9D4A-63A7DBD67DE8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703FA4D-2ABD-4D89-9604-6DD24BADB1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7146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DBACEF-026D-4A8A-ACA8-3E648B256319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E7D6A8-B689-47B4-B23B-CD4C03D10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9999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6E5A819-8359-40F0-B8EF-B3F4DFDE6FC4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733A323-00A1-4B3E-B513-AFF62E0E0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8580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0F08ACD-1F9B-4184-9399-6D3DCE1B3091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42F6F45-8930-42A0-A1EC-B2AA28EC2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3536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427EFA7-DF81-4912-8199-29E0053281B3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2EAE9E3-80C1-4161-BF5E-10D0468ABC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88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3651DFF-800F-4C1B-8016-3D42CA6E3964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EEF4194-1349-4F2B-949B-D45E8CC5CE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5630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760CB06-A911-4FE2-9DAB-5D704534DF0F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3F62FD0-97B0-4ABD-BB54-5D861A717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3820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F94EF8F-52D9-4F8E-A619-AE3F47DCE221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6946684-A753-4043-8B51-448488B12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8919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2DAAC67-8079-4DBD-BD0D-AE0340E6DF6C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7F7813-C0DA-4553-AF83-B97F9EE183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0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0BD02D2-DA11-4F5F-BF25-498B05472072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9CD8C6C-F7F1-42F0-BC0A-A30EE6486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732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60891B2-2193-4095-B346-5A351B1A30BB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5CEC1B5-6B9B-47AF-89F4-285F44EE6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61031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89262C6-D797-4403-8F75-704D93F6C13E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8F023D-9B52-41AC-AE5F-9CFC39A01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987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012E297-9614-453C-8370-6FA89B517E19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61713A9-DA9D-4853-8951-082935834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21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C72BAEC-D38C-45DA-9D4A-63A7DBD67DE8}" type="datetime1">
              <a:rPr lang="en-US"/>
              <a:pPr>
                <a:defRPr/>
              </a:pPr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FF0F41A-CCEE-41E9-B9A9-100014AFF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55237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ACFC-4978-4DF4-8392-FFCB9365E64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919BA-53F3-4DB5-8EB8-05434FD68B3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205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95D24-BB74-43C8-997D-E47D54F29F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37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8C47C-119D-41F4-AC30-D8C679214B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543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FF02-074E-445C-B8AC-2200AC5BC23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5311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038A2-3BF8-476C-8535-347E755CB6F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724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155A-85D6-4C0D-9AC5-EB0D3E9983B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1136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7C761-B681-42F5-BE4F-6D8CA51EF96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6605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C08F-8059-40BD-AB36-C2B895A80C6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7169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DBB32-EB77-4114-B327-670E3B3FF4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7075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4B50-2E33-4781-B1C6-9AF83608695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92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88B20-4C57-4A09-9999-686080C280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9560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F3CD5-E4C4-460A-8E9A-37B2C34FC4A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077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61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FC712-ACD6-43DB-AE77-8BE9FA47758C}" type="datetimeFigureOut">
              <a:rPr lang="en-US" smtClean="0"/>
              <a:pPr/>
              <a:t>4/29/2020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88436-3462-4069-8D79-4A3A11E639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1D8649-054E-4DA5-8C7E-80112D3FF86D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9D9730-488B-4D8F-93A0-E71B5AB454C5}" type="slidenum">
              <a:rPr lang="en-GB" altLang="en-US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18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fld id="{54644470-DB41-4C4C-889D-55650BF0FAF6}" type="datetime1">
              <a:rPr lang="en-US">
                <a:cs typeface="Arial" panose="020B0604020202020204" pitchFamily="34" charset="0"/>
              </a:rPr>
              <a:pPr>
                <a:defRPr/>
              </a:pPr>
              <a:t>4/29/2020</a:t>
            </a:fld>
            <a:endParaRPr lang="en-US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fld id="{08F74152-2061-41B0-8B92-6D33AA8A17E7}" type="slidenum">
              <a:rPr lang="en-US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108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fld id="{54644470-DB41-4C4C-889D-55650BF0FAF6}" type="datetime1">
              <a:rPr lang="en-US">
                <a:cs typeface="Arial" panose="020B0604020202020204" pitchFamily="34" charset="0"/>
              </a:rPr>
              <a:pPr>
                <a:defRPr/>
              </a:pPr>
              <a:t>4/29/2020</a:t>
            </a:fld>
            <a:endParaRPr lang="en-US"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endParaRPr lang="en-US"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Times New Roman"/>
              </a:defRPr>
            </a:lvl1pPr>
          </a:lstStyle>
          <a:p>
            <a:pPr>
              <a:defRPr/>
            </a:pPr>
            <a:fld id="{610D6AA2-83A9-4E0D-ADCC-886B4F7881E9}" type="slidenum">
              <a:rPr lang="en-US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91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E40BD-A1E5-44D9-B82A-43F9399628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4/29/2020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1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b="1" dirty="0" smtClean="0"/>
              <a:t/>
            </a:r>
            <a:br>
              <a:rPr lang="en-GB" altLang="en-US" b="1" dirty="0" smtClean="0"/>
            </a:br>
            <a:r>
              <a:rPr lang="en-GB" altLang="en-US" b="1" dirty="0" smtClean="0"/>
              <a:t>CMT </a:t>
            </a:r>
            <a:r>
              <a:rPr lang="en-GB" altLang="en-US" b="1" dirty="0"/>
              <a:t>06210: Apprenticeship in Internal Medicine</a:t>
            </a:r>
            <a:br>
              <a:rPr lang="en-GB" altLang="en-US" b="1" dirty="0"/>
            </a:br>
            <a:endParaRPr lang="en-US" dirty="0"/>
          </a:p>
        </p:txBody>
      </p:sp>
      <p:sp>
        <p:nvSpPr>
          <p:cNvPr id="30722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buNone/>
            </a:pPr>
            <a:endParaRPr lang="en-GB" altLang="en-US" sz="3600" b="1" dirty="0"/>
          </a:p>
          <a:p>
            <a:pPr algn="ctr">
              <a:buNone/>
            </a:pPr>
            <a:r>
              <a:rPr lang="en-GB" altLang="en-US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Session13: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Tracts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</a:p>
          <a:p>
            <a:pPr algn="ctr">
              <a:buNone/>
            </a:pPr>
            <a:r>
              <a:rPr lang="en-US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Session time 120 minutes</a:t>
            </a:r>
            <a:endParaRPr lang="en-GB" altLang="en-US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3514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Activity: Brainstorming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What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 the risk factor 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infection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1766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802DE3-F219-4112-9D3E-9E30A5DEDA71}" type="slidenum">
              <a:rPr 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21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248" y="381000"/>
            <a:ext cx="7994127" cy="57451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EAE9E3-80C1-4161-BF5E-10D0468ABC3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05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Pathogenesis, Sources of Infection and Factors Affecting Pathogenesis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GB" dirty="0"/>
              <a:t>In the vast majority of UTIs, bacteria gain access to the bladder via the urethra.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Ascending of bacteria from the bladder may follow and is probably the pathway for most renal </a:t>
            </a:r>
            <a:r>
              <a:rPr lang="en-GB" dirty="0" smtClean="0"/>
              <a:t>parenchyma </a:t>
            </a:r>
            <a:r>
              <a:rPr lang="en-GB" dirty="0"/>
              <a:t>infections.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In females prone to the development of cystitis, enteric gram-negative organisms residing in the bowel colonize the </a:t>
            </a:r>
            <a:r>
              <a:rPr lang="en-GB" dirty="0" err="1"/>
              <a:t>introitus</a:t>
            </a:r>
            <a:r>
              <a:rPr lang="en-GB" dirty="0"/>
              <a:t>, the </a:t>
            </a:r>
            <a:r>
              <a:rPr lang="en-GB" dirty="0" err="1"/>
              <a:t>periurethral</a:t>
            </a:r>
            <a:r>
              <a:rPr lang="en-GB" dirty="0"/>
              <a:t> skin and the distal urethra before and during episodes of bacteriuria.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12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8"/>
            <a:ext cx="8610600" cy="470852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GB" dirty="0" err="1"/>
              <a:t>Hematogenous</a:t>
            </a:r>
            <a:r>
              <a:rPr lang="en-GB" dirty="0"/>
              <a:t> </a:t>
            </a:r>
            <a:r>
              <a:rPr lang="en-GB" dirty="0" err="1"/>
              <a:t>pyelonephritis</a:t>
            </a:r>
            <a:r>
              <a:rPr lang="en-GB" dirty="0"/>
              <a:t> occurs most often in debilitated patients who are either chronically ill or receiving immunosuppressive therapy. 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Metastatic staphylococcal or </a:t>
            </a:r>
            <a:r>
              <a:rPr lang="en-GB" dirty="0" smtClean="0"/>
              <a:t>candida </a:t>
            </a:r>
            <a:r>
              <a:rPr lang="en-GB" dirty="0"/>
              <a:t>infections of the kidney may follow </a:t>
            </a:r>
            <a:r>
              <a:rPr lang="en-GB" dirty="0" smtClean="0"/>
              <a:t>bacteraemia </a:t>
            </a:r>
            <a:r>
              <a:rPr lang="en-GB" dirty="0"/>
              <a:t>or </a:t>
            </a:r>
            <a:r>
              <a:rPr lang="en-GB" dirty="0" err="1"/>
              <a:t>fungemia</a:t>
            </a:r>
            <a:r>
              <a:rPr lang="en-GB" dirty="0"/>
              <a:t> spreading from distant foci of infection in the bone, skin, vasculature or elsewhere.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Conditions Affecting Pathogenesis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9067800" cy="647700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b="1" dirty="0"/>
              <a:t>Gender and Sexual Activity  </a:t>
            </a:r>
            <a:endParaRPr lang="en-US" b="1" dirty="0"/>
          </a:p>
          <a:p>
            <a:pPr lvl="0">
              <a:lnSpc>
                <a:spcPct val="150000"/>
              </a:lnSpc>
            </a:pPr>
            <a:r>
              <a:rPr lang="en-GB" dirty="0"/>
              <a:t>The female urethra appears to be particularly prone to colonization with colonic gram-negative bacilli because of its proximity to the anus, its short length (about 4 cm) and its termination beneath the labia</a:t>
            </a:r>
            <a:r>
              <a:rPr lang="en-GB" dirty="0" smtClean="0"/>
              <a:t>.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470852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en-GB" dirty="0"/>
              <a:t>Vigorous </a:t>
            </a:r>
            <a:r>
              <a:rPr lang="en-GB" dirty="0" smtClean="0"/>
              <a:t>sexual </a:t>
            </a:r>
            <a:r>
              <a:rPr lang="en-GB" dirty="0"/>
              <a:t>intercourse may predispose to introduction of bacteria into the bladder and is temporally associated with the onset of cystitis.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More commonly UTI symptoms in men can be associated with a sexually transmitted disease such as GC or </a:t>
            </a:r>
            <a:r>
              <a:rPr lang="en-GB" dirty="0" smtClean="0"/>
              <a:t>Chlamydia.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913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50000"/>
              </a:lnSpc>
            </a:pPr>
            <a:r>
              <a:rPr lang="en-GB" dirty="0"/>
              <a:t>Older men can have UTI symptoms due to prostatitis, kidney stones.</a:t>
            </a:r>
            <a:endParaRPr lang="en-US" dirty="0"/>
          </a:p>
          <a:p>
            <a:pPr lvl="0">
              <a:lnSpc>
                <a:spcPct val="150000"/>
              </a:lnSpc>
              <a:buNone/>
            </a:pPr>
            <a:r>
              <a:rPr lang="en-GB" b="1" dirty="0"/>
              <a:t>Pregnancy </a:t>
            </a:r>
            <a:endParaRPr lang="en-US" b="1" dirty="0"/>
          </a:p>
          <a:p>
            <a:pPr lvl="0">
              <a:lnSpc>
                <a:spcPct val="150000"/>
              </a:lnSpc>
            </a:pPr>
            <a:r>
              <a:rPr lang="en-GB" dirty="0"/>
              <a:t>UTIs are detected in 2 -8% of pregnant women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en-GB" sz="4600" b="1" dirty="0"/>
              <a:t>Obstruction</a:t>
            </a:r>
            <a:r>
              <a:rPr lang="en-GB" sz="4600" dirty="0"/>
              <a:t> </a:t>
            </a:r>
            <a:endParaRPr lang="en-US" sz="4600" dirty="0"/>
          </a:p>
          <a:p>
            <a:pPr lvl="0">
              <a:lnSpc>
                <a:spcPct val="150000"/>
              </a:lnSpc>
            </a:pPr>
            <a:r>
              <a:rPr lang="en-GB" sz="4600" dirty="0"/>
              <a:t>Any impediment to the free flow of urine (</a:t>
            </a:r>
            <a:r>
              <a:rPr lang="en-GB" sz="4600" dirty="0" err="1"/>
              <a:t>tumor</a:t>
            </a:r>
            <a:r>
              <a:rPr lang="en-GB" sz="4600" dirty="0"/>
              <a:t>, stricture, stone, or prostatic hypertrophy) results in </a:t>
            </a:r>
            <a:r>
              <a:rPr lang="en-GB" sz="4600" dirty="0" err="1"/>
              <a:t>hydronephrosis</a:t>
            </a:r>
            <a:r>
              <a:rPr lang="en-GB" sz="4600" dirty="0"/>
              <a:t> and dilation of the </a:t>
            </a:r>
            <a:r>
              <a:rPr lang="en-GB" sz="4600" dirty="0" err="1"/>
              <a:t>ureters</a:t>
            </a:r>
            <a:r>
              <a:rPr lang="en-GB" sz="4600" dirty="0"/>
              <a:t> and a greatly increased frequency of UTI. </a:t>
            </a:r>
            <a:endParaRPr lang="en-GB" sz="4600" dirty="0" smtClean="0"/>
          </a:p>
          <a:p>
            <a:pPr lvl="0"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b="1" dirty="0"/>
              <a:t>Neurogenic Bladder Dysfunction</a:t>
            </a:r>
            <a:endParaRPr lang="en-US" dirty="0"/>
          </a:p>
          <a:p>
            <a:pPr marL="0" lvl="0" indent="0">
              <a:buNone/>
            </a:pPr>
            <a:r>
              <a:rPr lang="en-GB" dirty="0"/>
              <a:t>Interference with the nerve supply to the bladder as in </a:t>
            </a:r>
            <a:endParaRPr lang="en-US" dirty="0"/>
          </a:p>
          <a:p>
            <a:pPr lvl="0"/>
            <a:r>
              <a:rPr lang="en-GB" dirty="0"/>
              <a:t>Spinal cord injury </a:t>
            </a:r>
            <a:endParaRPr lang="en-US" dirty="0"/>
          </a:p>
          <a:p>
            <a:pPr lvl="0"/>
            <a:r>
              <a:rPr lang="en-GB" dirty="0" err="1"/>
              <a:t>Tabes</a:t>
            </a:r>
            <a:r>
              <a:rPr lang="en-GB" dirty="0"/>
              <a:t> dorsalis </a:t>
            </a:r>
            <a:endParaRPr lang="en-US" dirty="0"/>
          </a:p>
          <a:p>
            <a:pPr lvl="0"/>
            <a:r>
              <a:rPr lang="en-GB" dirty="0"/>
              <a:t>Multiple sclerosis </a:t>
            </a:r>
            <a:endParaRPr lang="en-US" dirty="0"/>
          </a:p>
          <a:p>
            <a:pPr lvl="0"/>
            <a:r>
              <a:rPr lang="en-GB" dirty="0"/>
              <a:t>Diabetes and other diseases may be associated with UTI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Arial" panose="020B0604020202020204" pitchFamily="34" charset="0"/>
              </a:rPr>
              <a:t>Learning 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GB" dirty="0">
                <a:latin typeface="Arial" pitchFamily="34" charset="0"/>
                <a:cs typeface="Arial" pitchFamily="34" charset="0"/>
              </a:rPr>
              <a:t>At the end of this session, students are expected to be able to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US" dirty="0" smtClean="0"/>
              <a:t>Define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tracts infection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en-US" dirty="0" smtClean="0"/>
              <a:t>Explain aetiology/ risk factors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 infection</a:t>
            </a:r>
            <a:endParaRPr lang="en-US" altLang="en-US" dirty="0" smtClean="0">
              <a:cs typeface="Times New Roman" panose="02020603050405020304" pitchFamily="18" charset="0"/>
            </a:endParaRPr>
          </a:p>
          <a:p>
            <a:r>
              <a:rPr lang="en-US" dirty="0" smtClean="0"/>
              <a:t>Outline epidemiology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 infection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Explain clinical features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 infection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Explain the diagnosis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 infection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Explain treatment of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urinary tract infection</a:t>
            </a:r>
            <a:endParaRPr lang="en-GB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DF983E-BEAA-40FE-B22F-5A47F73F3733}" type="slidenum">
              <a:rPr 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66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Others are;</a:t>
            </a:r>
          </a:p>
          <a:p>
            <a:pPr>
              <a:buFont typeface="Wingdings" pitchFamily="2" charset="2"/>
              <a:buChar char="v"/>
            </a:pPr>
            <a:r>
              <a:rPr lang="en-GB" dirty="0" err="1"/>
              <a:t>Vesicoureteral</a:t>
            </a:r>
            <a:r>
              <a:rPr lang="en-GB" dirty="0"/>
              <a:t> Reflux </a:t>
            </a:r>
            <a:endParaRPr lang="en-GB" dirty="0" smtClean="0"/>
          </a:p>
          <a:p>
            <a:pPr>
              <a:buFont typeface="Wingdings" pitchFamily="2" charset="2"/>
              <a:buChar char="v"/>
            </a:pPr>
            <a:r>
              <a:rPr lang="en-GB" dirty="0"/>
              <a:t>Bacterial Virulence Factors </a:t>
            </a:r>
            <a:endParaRPr lang="en-GB" dirty="0" smtClean="0"/>
          </a:p>
          <a:p>
            <a:pPr>
              <a:buFont typeface="Wingdings" pitchFamily="2" charset="2"/>
              <a:buChar char="v"/>
            </a:pPr>
            <a:r>
              <a:rPr lang="en-GB" dirty="0"/>
              <a:t>Genetic Factors </a:t>
            </a:r>
            <a:endParaRPr lang="en-US" dirty="0"/>
          </a:p>
          <a:p>
            <a:pPr>
              <a:buFont typeface="Wingdings" pitchFamily="2" charset="2"/>
              <a:buChar char="v"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Activity: Brainstorming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cs typeface="Arial" pitchFamily="34" charset="0"/>
              </a:rPr>
              <a:t>What </a:t>
            </a:r>
            <a:r>
              <a:rPr lang="en-US" dirty="0" smtClean="0">
                <a:cs typeface="Arial" pitchFamily="34" charset="0"/>
              </a:rPr>
              <a:t>are the symptoms of </a:t>
            </a:r>
            <a:r>
              <a:rPr lang="en-US" dirty="0" smtClean="0">
                <a:cs typeface="Times New Roman" panose="02020603050405020304" pitchFamily="18" charset="0"/>
              </a:rPr>
              <a:t>urinary tract infection</a:t>
            </a:r>
            <a:r>
              <a:rPr lang="en-US" dirty="0" smtClean="0">
                <a:cs typeface="Arial" pitchFamily="34" charset="0"/>
              </a:rPr>
              <a:t>?</a:t>
            </a:r>
            <a:endParaRPr lang="en-US" dirty="0"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1766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802DE3-F219-4112-9D3E-9E30A5DEDA71}" type="slidenum">
              <a:rPr 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47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Symptoms of UTI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5945778"/>
              </p:ext>
            </p:extLst>
          </p:nvPr>
        </p:nvGraphicFramePr>
        <p:xfrm>
          <a:off x="457200" y="1066800"/>
          <a:ext cx="8229600" cy="5985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0482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 of urinary tract affected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Signs and symptoms</a:t>
                      </a:r>
                      <a:endParaRPr lang="en-US" sz="2400" dirty="0"/>
                    </a:p>
                  </a:txBody>
                  <a:tcPr/>
                </a:tc>
              </a:tr>
              <a:tr h="252412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Kidneys (acute pyelonephritis)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Upper back and side (flank) pain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 fever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Shaking and chills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Nausea and Vomiting</a:t>
                      </a:r>
                    </a:p>
                    <a:p>
                      <a:pPr marL="342900" indent="-34290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2400" smtClean="0"/>
                        <a:t>Costovertebral (renal) angle tenderness</a:t>
                      </a:r>
                      <a:endParaRPr lang="en-US" sz="24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1640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Bladder (cystitis)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Pelvic pressure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Lower abdomen discomfort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Frequent, painful urination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Blood in urine in 30% of </a:t>
                      </a:r>
                      <a:r>
                        <a:rPr lang="en-US" sz="2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pts</a:t>
                      </a:r>
                      <a:endParaRPr lang="en-US" sz="2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err="1" smtClean="0"/>
                        <a:t>Suprapubic</a:t>
                      </a:r>
                      <a:r>
                        <a:rPr lang="en-GB" sz="2400" dirty="0" smtClean="0"/>
                        <a:t> tenderness </a:t>
                      </a:r>
                      <a:endParaRPr lang="en-US" sz="2400" dirty="0"/>
                    </a:p>
                  </a:txBody>
                  <a:tcPr/>
                </a:tc>
              </a:tr>
              <a:tr h="908685">
                <a:tc>
                  <a:txBody>
                    <a:bodyPr/>
                    <a:lstStyle/>
                    <a:p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Urethra (urethritis)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Burning with urination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Discharge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7C63D-ECA7-47C9-825D-84E4DA1A9F9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3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Uncomplicated UTI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I</a:t>
            </a:r>
            <a:r>
              <a:rPr lang="en-US" sz="3600" dirty="0" smtClean="0"/>
              <a:t>s </a:t>
            </a:r>
            <a:r>
              <a:rPr lang="en-US" sz="3600" dirty="0"/>
              <a:t>usually considered to </a:t>
            </a:r>
            <a:r>
              <a:rPr lang="en-US" sz="3600" dirty="0" smtClean="0"/>
              <a:t>be cystitis or pyelonephritis </a:t>
            </a:r>
            <a:r>
              <a:rPr lang="en-US" sz="3600" dirty="0"/>
              <a:t>that occurs </a:t>
            </a:r>
            <a:r>
              <a:rPr lang="en-US" sz="3600" dirty="0" smtClean="0"/>
              <a:t>in premenopausal </a:t>
            </a:r>
            <a:r>
              <a:rPr lang="en-US" sz="3600" dirty="0"/>
              <a:t>adult women </a:t>
            </a:r>
            <a:endParaRPr lang="en-US" sz="3600" dirty="0" smtClean="0"/>
          </a:p>
          <a:p>
            <a:pPr lvl="1"/>
            <a:r>
              <a:rPr lang="en-US" sz="3200" dirty="0" smtClean="0"/>
              <a:t>with </a:t>
            </a:r>
            <a:r>
              <a:rPr lang="en-US" sz="3200" dirty="0"/>
              <a:t>no structural </a:t>
            </a:r>
            <a:r>
              <a:rPr lang="en-US" sz="3200" dirty="0" smtClean="0"/>
              <a:t>or functional </a:t>
            </a:r>
            <a:r>
              <a:rPr lang="en-US" sz="3200" dirty="0"/>
              <a:t>abnormality of the urinary tract and </a:t>
            </a:r>
            <a:r>
              <a:rPr lang="en-US" sz="3200" dirty="0" smtClean="0"/>
              <a:t>who are </a:t>
            </a:r>
            <a:r>
              <a:rPr lang="en-US" sz="3200" dirty="0"/>
              <a:t>not pregnant and </a:t>
            </a:r>
            <a:endParaRPr lang="en-US" sz="3200" dirty="0" smtClean="0"/>
          </a:p>
          <a:p>
            <a:pPr lvl="1"/>
            <a:r>
              <a:rPr lang="en-US" sz="3200" dirty="0" smtClean="0"/>
              <a:t>have </a:t>
            </a:r>
            <a:r>
              <a:rPr lang="en-US" sz="3200" dirty="0"/>
              <a:t>no </a:t>
            </a:r>
            <a:r>
              <a:rPr lang="en-US" sz="3200" dirty="0" smtClean="0"/>
              <a:t>significant comorbidity </a:t>
            </a:r>
            <a:r>
              <a:rPr lang="en-US" sz="3200" dirty="0"/>
              <a:t>that could lead to more </a:t>
            </a:r>
            <a:r>
              <a:rPr lang="en-US" sz="3200" dirty="0" smtClean="0"/>
              <a:t>serious outcomes</a:t>
            </a:r>
            <a:r>
              <a:rPr lang="en-US" sz="32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7C63D-ECA7-47C9-825D-84E4DA1A9F9A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063"/>
            <a:ext cx="8229600" cy="1143000"/>
          </a:xfrm>
        </p:spPr>
        <p:txBody>
          <a:bodyPr/>
          <a:lstStyle/>
          <a:p>
            <a:r>
              <a:rPr lang="en-US" b="1" dirty="0" smtClean="0"/>
              <a:t>Complicated UTI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involve either sex at any age.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UTI </a:t>
            </a:r>
            <a:r>
              <a:rPr lang="en-US" dirty="0"/>
              <a:t>is considered complicated if: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patient is a child, is pregnant,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patient has any of the following:</a:t>
            </a:r>
          </a:p>
          <a:p>
            <a:pPr marL="914400" lvl="1" indent="-514350">
              <a:buFont typeface="+mj-lt"/>
              <a:buAutoNum type="alphaLcPeriod"/>
            </a:pPr>
            <a:r>
              <a:rPr lang="en-US" dirty="0" smtClean="0"/>
              <a:t> </a:t>
            </a:r>
            <a:r>
              <a:rPr lang="en-US" dirty="0"/>
              <a:t>A structural or functional urinary tract abnormality and </a:t>
            </a:r>
            <a:r>
              <a:rPr lang="en-US" dirty="0" smtClean="0"/>
              <a:t>obstruction of </a:t>
            </a:r>
            <a:r>
              <a:rPr lang="en-US" dirty="0"/>
              <a:t>urine </a:t>
            </a:r>
            <a:r>
              <a:rPr lang="en-US" dirty="0" smtClean="0"/>
              <a:t>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7C63D-ECA7-47C9-825D-84E4DA1A9F9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9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Complicated UTI (2)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 startAt="2"/>
            </a:pPr>
            <a:r>
              <a:rPr lang="en-US" dirty="0" smtClean="0"/>
              <a:t>A comorbidity that increases risk of acquiring infection or resistance to treatment, such as poorly controlled diabetes, chronic kidney disease, or </a:t>
            </a:r>
            <a:r>
              <a:rPr lang="en-US" dirty="0" err="1" smtClean="0"/>
              <a:t>immunocompromise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lphaLcPeriod" startAt="2"/>
            </a:pPr>
            <a:r>
              <a:rPr lang="en-US" dirty="0" smtClean="0"/>
              <a:t>Recent instrumentation or surgery of the urinary tract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7C63D-ECA7-47C9-825D-84E4DA1A9F9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Management of UTI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4830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u="sng" dirty="0"/>
              <a:t>Investigation at Primary Health Care Facility </a:t>
            </a:r>
            <a:endParaRPr lang="en-US" u="sng" dirty="0"/>
          </a:p>
          <a:p>
            <a:pPr lvl="0"/>
            <a:r>
              <a:rPr lang="en-GB" dirty="0"/>
              <a:t>Conduct dipstick urine examination (when available).</a:t>
            </a:r>
            <a:endParaRPr lang="en-US" dirty="0"/>
          </a:p>
          <a:p>
            <a:pPr lvl="0"/>
            <a:r>
              <a:rPr lang="en-GB" dirty="0"/>
              <a:t>The leukocyte esterase ‘dipstick’ method is less sensitive than microscopy in identifying </a:t>
            </a:r>
            <a:r>
              <a:rPr lang="en-GB" dirty="0" err="1"/>
              <a:t>pyuria</a:t>
            </a:r>
            <a:r>
              <a:rPr lang="en-GB" dirty="0"/>
              <a:t> but is a useful alternative where microscopy is not feasible.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Pyuria in the absence of bacteriuria (sterile pyuria</a:t>
            </a:r>
            <a:r>
              <a:rPr lang="en-GB" b="1" dirty="0"/>
              <a:t>)</a:t>
            </a:r>
            <a:r>
              <a:rPr lang="en-GB" dirty="0"/>
              <a:t> may indicate infection with unusual bacterial agents such as </a:t>
            </a:r>
            <a:r>
              <a:rPr lang="en-GB" i="1" dirty="0"/>
              <a:t>C. trachomatis</a:t>
            </a:r>
            <a:r>
              <a:rPr lang="en-GB" dirty="0"/>
              <a:t>, </a:t>
            </a:r>
            <a:r>
              <a:rPr lang="en-GB" i="1" dirty="0"/>
              <a:t>U. </a:t>
            </a:r>
            <a:r>
              <a:rPr lang="en-GB" i="1" dirty="0" err="1"/>
              <a:t>urealyticum</a:t>
            </a:r>
            <a:r>
              <a:rPr lang="en-GB" dirty="0"/>
              <a:t>, and </a:t>
            </a:r>
            <a:r>
              <a:rPr lang="en-GB" i="1" dirty="0"/>
              <a:t>Mycobacterium tuberculosis</a:t>
            </a:r>
            <a:r>
              <a:rPr lang="en-GB" dirty="0"/>
              <a:t> or with fungi</a:t>
            </a:r>
            <a:r>
              <a:rPr lang="en-GB" dirty="0" smtClean="0"/>
              <a:t>.</a:t>
            </a:r>
          </a:p>
          <a:p>
            <a:pPr marL="0" indent="0">
              <a:buNone/>
            </a:pPr>
            <a:r>
              <a:rPr lang="en-GB" dirty="0" smtClean="0"/>
              <a:t>Alternatively </a:t>
            </a:r>
            <a:r>
              <a:rPr lang="en-GB" dirty="0"/>
              <a:t>sterile pyuria may be demonstrated in non-infectious urologic conditions such as calculi, anatomic abnormality, </a:t>
            </a:r>
            <a:r>
              <a:rPr lang="en-GB" dirty="0" err="1"/>
              <a:t>nephrocalcinosis</a:t>
            </a:r>
            <a:r>
              <a:rPr lang="en-GB" dirty="0"/>
              <a:t>, vesicoureteral reflux, interstitial nephritis or polycystic disease.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5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Investigation at Hospital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8675995" cy="4525963"/>
          </a:xfrm>
        </p:spPr>
        <p:txBody>
          <a:bodyPr>
            <a:normAutofit fontScale="62500" lnSpcReduction="2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sz="4000" u="sng" dirty="0"/>
              <a:t>Urine Microscopy (Urinalysis)</a:t>
            </a:r>
            <a:endParaRPr lang="en-US" sz="4000" u="sng" dirty="0"/>
          </a:p>
          <a:p>
            <a:pPr lvl="0">
              <a:lnSpc>
                <a:spcPct val="150000"/>
              </a:lnSpc>
            </a:pPr>
            <a:r>
              <a:rPr lang="en-GB" sz="4000" dirty="0"/>
              <a:t>Microscopy of urine from symptomatic patients can be of great diagnostic value </a:t>
            </a:r>
            <a:endParaRPr lang="en-US" sz="4000" dirty="0"/>
          </a:p>
          <a:p>
            <a:pPr lvl="0">
              <a:lnSpc>
                <a:spcPct val="150000"/>
              </a:lnSpc>
            </a:pPr>
            <a:r>
              <a:rPr lang="en-GB" sz="4000" dirty="0"/>
              <a:t>Microscopic </a:t>
            </a:r>
            <a:r>
              <a:rPr lang="en-GB" sz="4000" dirty="0" err="1"/>
              <a:t>bacteriuria</a:t>
            </a:r>
            <a:r>
              <a:rPr lang="en-GB" sz="4000" dirty="0"/>
              <a:t>, which is best assessed with Gram-stained </a:t>
            </a:r>
            <a:r>
              <a:rPr lang="en-GB" sz="4000" dirty="0" err="1"/>
              <a:t>uncentrifuged</a:t>
            </a:r>
            <a:r>
              <a:rPr lang="en-GB" sz="4000" dirty="0"/>
              <a:t> urine is found in more than 90% of specimens from patients whose infections are associated with colony counts of at least 105/ml and this finding is very specific</a:t>
            </a:r>
            <a:r>
              <a:rPr lang="en-GB" sz="4000" dirty="0" smtClean="0"/>
              <a:t>.</a:t>
            </a:r>
          </a:p>
          <a:p>
            <a:pPr lvl="0">
              <a:lnSpc>
                <a:spcPct val="150000"/>
              </a:lnSpc>
            </a:pPr>
            <a:endParaRPr lang="en-US" sz="2000" dirty="0"/>
          </a:p>
          <a:p>
            <a:pPr>
              <a:lnSpc>
                <a:spcPct val="150000"/>
              </a:lnSpc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detection of bacteria by urinary microscopy thus constitutes firm evidence of infection but the absence of microscopically detectable bacteria does not exclude the diagnosis.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57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Activity: Brainstorming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What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urinary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tract infection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971800"/>
            <a:ext cx="1766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0802DE3-F219-4112-9D3E-9E30A5DEDA71}" type="slidenum">
              <a:rPr lang="en-US" sz="1200" smtClean="0">
                <a:solidFill>
                  <a:srgbClr val="89898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sz="1200" smtClean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27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en-GB" u="sng" dirty="0"/>
              <a:t>Urine Culture</a:t>
            </a:r>
            <a:r>
              <a:rPr lang="en-GB" dirty="0"/>
              <a:t> </a:t>
            </a:r>
            <a:endParaRPr lang="en-US" dirty="0"/>
          </a:p>
          <a:p>
            <a:pPr lvl="0"/>
            <a:r>
              <a:rPr lang="en-GB" dirty="0"/>
              <a:t>Determination of the number and type of bacteria in the urine is an extremely important diagnostic procedure </a:t>
            </a:r>
            <a:endParaRPr lang="en-US" dirty="0"/>
          </a:p>
          <a:p>
            <a:pPr lvl="0">
              <a:buNone/>
            </a:pPr>
            <a:r>
              <a:rPr lang="en-GB" dirty="0" smtClean="0"/>
              <a:t>Specimens </a:t>
            </a:r>
            <a:endParaRPr lang="en-US" dirty="0"/>
          </a:p>
          <a:p>
            <a:pPr lvl="0"/>
            <a:r>
              <a:rPr lang="en-GB" dirty="0"/>
              <a:t>Midstream urine (MSU) specimen</a:t>
            </a:r>
            <a:endParaRPr lang="en-US" dirty="0"/>
          </a:p>
          <a:p>
            <a:pPr lvl="0"/>
            <a:r>
              <a:rPr lang="en-GB" dirty="0"/>
              <a:t>Suprapubic urine specimen (rarely indicated in adults unless unable to void or introduce a urethral catheter)</a:t>
            </a:r>
            <a:endParaRPr lang="en-US" dirty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Urine obtained by catheterization</a:t>
            </a:r>
            <a:endParaRPr lang="en-US" dirty="0"/>
          </a:p>
          <a:p>
            <a:pPr lvl="0"/>
            <a:r>
              <a:rPr lang="en-GB" dirty="0"/>
              <a:t>Presence of bacteriuria of any degree in suprapubic aspirates or of 102 bacteria per </a:t>
            </a:r>
            <a:r>
              <a:rPr lang="en-GB" dirty="0" smtClean="0"/>
              <a:t>millilitre </a:t>
            </a:r>
            <a:r>
              <a:rPr lang="en-GB" dirty="0"/>
              <a:t>of urine obtained by catheterization usually indicates infection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75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Treatment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dirty="0"/>
              <a:t>Treatments listed are those to be prescribed before the etiologic agent is known.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Cotrimoxazole</a:t>
            </a:r>
            <a:r>
              <a:rPr lang="en-GB" dirty="0"/>
              <a:t> (TMP/SMZ)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Furadantin</a:t>
            </a:r>
            <a:r>
              <a:rPr lang="en-GB" dirty="0"/>
              <a:t> (</a:t>
            </a:r>
            <a:r>
              <a:rPr lang="en-GB" dirty="0" err="1"/>
              <a:t>Nitrofurantoin</a:t>
            </a:r>
            <a:r>
              <a:rPr lang="en-GB" dirty="0"/>
              <a:t>) </a:t>
            </a:r>
            <a:endParaRPr lang="en-US" dirty="0"/>
          </a:p>
          <a:p>
            <a:pPr lvl="0">
              <a:lnSpc>
                <a:spcPct val="150000"/>
              </a:lnSpc>
              <a:buNone/>
            </a:pPr>
            <a:r>
              <a:rPr lang="en-GB" dirty="0"/>
              <a:t>Gram's staining can be helpful in the selection of empirical therapy</a:t>
            </a:r>
            <a:r>
              <a:rPr lang="en-GB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</a:pPr>
            <a:r>
              <a:rPr lang="en-GB" dirty="0"/>
              <a:t>Such therapy can be modified once the infecting agent has been identified. 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r>
              <a:rPr lang="en-GB" dirty="0"/>
              <a:t>Note:  Fluoroquinolones should not be used in pregnancy.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Gentamicin should be used with caution in pregnancy because of its possible toxicity to eighth-nerve development in the </a:t>
            </a:r>
            <a:r>
              <a:rPr lang="en-GB" dirty="0" smtClean="0"/>
              <a:t>foetus.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00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dirty="0"/>
              <a:t>Multiday oral regimens for cystitis in adults are as follows 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Cotrimoxazole</a:t>
            </a:r>
            <a:r>
              <a:rPr lang="en-GB" dirty="0"/>
              <a:t>, 960mg (160mg TMP/800mg SMX) q12h x 3 days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Norfloxacin</a:t>
            </a:r>
            <a:r>
              <a:rPr lang="en-GB" dirty="0"/>
              <a:t>, 400 mg q12h x 7-10 days 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Ciprofloxacin, 250-500 mg q12h for 7-10 days depending on severity and susceptibility.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lnSpc>
                <a:spcPct val="150000"/>
              </a:lnSpc>
            </a:pPr>
            <a:r>
              <a:rPr lang="en-GB" sz="3300" dirty="0" err="1"/>
              <a:t>Ofloxacin</a:t>
            </a:r>
            <a:r>
              <a:rPr lang="en-GB" sz="3300" dirty="0"/>
              <a:t>, 200-400mg 12 – 24hourly for 7-10 days</a:t>
            </a:r>
            <a:endParaRPr lang="en-US" sz="3300" dirty="0"/>
          </a:p>
          <a:p>
            <a:pPr lvl="0">
              <a:lnSpc>
                <a:spcPct val="150000"/>
              </a:lnSpc>
            </a:pPr>
            <a:r>
              <a:rPr lang="en-GB" sz="3300" dirty="0" err="1"/>
              <a:t>Enoxacin</a:t>
            </a:r>
            <a:r>
              <a:rPr lang="en-GB" sz="3300" dirty="0"/>
              <a:t>, 200 mg q12h for 7 days for uncomplicated UTI</a:t>
            </a:r>
            <a:endParaRPr lang="en-US" sz="3300" dirty="0"/>
          </a:p>
          <a:p>
            <a:pPr lvl="0">
              <a:lnSpc>
                <a:spcPct val="150000"/>
              </a:lnSpc>
            </a:pPr>
            <a:r>
              <a:rPr lang="en-GB" sz="3300" dirty="0" err="1"/>
              <a:t>Macrocrystalline</a:t>
            </a:r>
            <a:r>
              <a:rPr lang="en-GB" sz="3300" dirty="0"/>
              <a:t>, amoxicillin 500mg q8h  for 5-7 days </a:t>
            </a:r>
            <a:endParaRPr lang="en-US" sz="3300" dirty="0"/>
          </a:p>
          <a:p>
            <a:pPr>
              <a:lnSpc>
                <a:spcPct val="150000"/>
              </a:lnSpc>
              <a:buNone/>
            </a:pPr>
            <a:r>
              <a:rPr lang="en-GB" sz="3300" dirty="0"/>
              <a:t>Note: Some of the drugs mentioned here might not be readily available in primary health care facilities.</a:t>
            </a:r>
            <a:endParaRPr lang="en-US" sz="33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1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dirty="0"/>
              <a:t>Oral regimens for </a:t>
            </a:r>
            <a:r>
              <a:rPr lang="en-GB" dirty="0" err="1"/>
              <a:t>pyelonephritis</a:t>
            </a:r>
            <a:r>
              <a:rPr lang="en-GB" dirty="0"/>
              <a:t> and complicated UTI are either 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Cotrimoxazole</a:t>
            </a:r>
            <a:r>
              <a:rPr lang="en-GB" dirty="0"/>
              <a:t> 960mg q12h for 10-14 days or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/>
              <a:t>Ciprofloxacin, 500 mg q12h for 10-14 days or</a:t>
            </a:r>
            <a:endParaRPr lang="en-US" dirty="0"/>
          </a:p>
          <a:p>
            <a:pPr lvl="0">
              <a:lnSpc>
                <a:spcPct val="150000"/>
              </a:lnSpc>
            </a:pPr>
            <a:r>
              <a:rPr lang="en-GB" dirty="0" err="1"/>
              <a:t>Ofloxacin</a:t>
            </a:r>
            <a:r>
              <a:rPr lang="en-GB" dirty="0"/>
              <a:t>, 200-300 mg q12h for 14-28 days (in </a:t>
            </a:r>
            <a:r>
              <a:rPr lang="en-GB" dirty="0" err="1"/>
              <a:t>prostatitis</a:t>
            </a:r>
            <a:r>
              <a:rPr lang="en-GB" dirty="0"/>
              <a:t>)  or </a:t>
            </a:r>
            <a:endParaRPr lang="en-US" dirty="0"/>
          </a:p>
          <a:p>
            <a:pPr lvl="0">
              <a:lnSpc>
                <a:spcPct val="150000"/>
              </a:lnSpc>
              <a:buNone/>
            </a:pP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50000"/>
              </a:lnSpc>
            </a:pPr>
            <a:r>
              <a:rPr lang="en-GB" dirty="0"/>
              <a:t>Lomefloxacin,400 mg/d for 10-14 days or</a:t>
            </a:r>
          </a:p>
          <a:p>
            <a:pPr lvl="0">
              <a:buNone/>
            </a:pPr>
            <a:r>
              <a:rPr lang="en-GB" dirty="0"/>
              <a:t>Parenteral regimens are as follows </a:t>
            </a:r>
            <a:endParaRPr lang="en-US" dirty="0"/>
          </a:p>
          <a:p>
            <a:pPr lvl="0"/>
            <a:r>
              <a:rPr lang="en-GB" dirty="0"/>
              <a:t>Ciprofloxacin, 200-400 mg q12h or</a:t>
            </a:r>
            <a:endParaRPr lang="en-US" dirty="0"/>
          </a:p>
          <a:p>
            <a:pPr lvl="0"/>
            <a:r>
              <a:rPr lang="en-GB" dirty="0" err="1"/>
              <a:t>Ofloxacin</a:t>
            </a:r>
            <a:r>
              <a:rPr lang="en-GB" dirty="0"/>
              <a:t>, 200-400 mg q12h or</a:t>
            </a:r>
            <a:endParaRPr lang="en-US" dirty="0"/>
          </a:p>
          <a:p>
            <a:pPr lvl="0"/>
            <a:r>
              <a:rPr lang="en-GB" dirty="0"/>
              <a:t>Gentamycin, 3-5mg/kg per day divided dosing q 8 hours or</a:t>
            </a:r>
            <a:endParaRPr lang="en-US" dirty="0"/>
          </a:p>
          <a:p>
            <a:pPr lvl="0"/>
            <a:r>
              <a:rPr lang="en-GB" dirty="0"/>
              <a:t>Ceftriaxone, 1-2 g/daily or</a:t>
            </a:r>
            <a:endParaRPr lang="en-US" dirty="0"/>
          </a:p>
          <a:p>
            <a:pPr lvl="0"/>
            <a:r>
              <a:rPr lang="en-GB" dirty="0"/>
              <a:t>Ampicillin, 1 g q6h or</a:t>
            </a:r>
            <a:endParaRPr lang="en-US" dirty="0"/>
          </a:p>
          <a:p>
            <a:pPr lvl="0"/>
            <a:r>
              <a:rPr lang="en-GB" dirty="0"/>
              <a:t>Imipenem, 250-500 mg q6-8h or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GB" sz="2800" dirty="0"/>
              <a:t>Note: UTI in men is always considered complicated and treatment should be targeted at the likely bacteria. </a:t>
            </a:r>
            <a:endParaRPr lang="en-US" sz="2800" dirty="0"/>
          </a:p>
          <a:p>
            <a:pPr lvl="0">
              <a:lnSpc>
                <a:spcPct val="150000"/>
              </a:lnSpc>
            </a:pPr>
            <a:r>
              <a:rPr lang="en-GB" sz="2800" dirty="0"/>
              <a:t>It is recommended to add </a:t>
            </a:r>
            <a:r>
              <a:rPr lang="en-GB" sz="2800" dirty="0" err="1"/>
              <a:t>Doxycycline</a:t>
            </a:r>
            <a:r>
              <a:rPr lang="en-GB" sz="2800" dirty="0"/>
              <a:t> 100 mg twice daily for 7 days to the possible treatment regimens in this population (men). </a:t>
            </a:r>
            <a:endParaRPr lang="en-US" sz="2800" dirty="0"/>
          </a:p>
          <a:p>
            <a:pPr lvl="0">
              <a:lnSpc>
                <a:spcPct val="150000"/>
              </a:lnSpc>
            </a:pPr>
            <a:r>
              <a:rPr lang="en-GB" sz="2800" dirty="0"/>
              <a:t>If </a:t>
            </a:r>
            <a:r>
              <a:rPr lang="en-GB" sz="2800" dirty="0" err="1"/>
              <a:t>prostatitis</a:t>
            </a:r>
            <a:r>
              <a:rPr lang="en-GB" sz="2800" dirty="0"/>
              <a:t> is the cause, a prolonged course (14-21 days) of antibiotic therapy is recommended</a:t>
            </a:r>
            <a:endParaRPr lang="en-US" sz="2800" dirty="0"/>
          </a:p>
          <a:p>
            <a:pPr>
              <a:lnSpc>
                <a:spcPct val="150000"/>
              </a:lnSpc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clinical features of cystitis?</a:t>
            </a:r>
          </a:p>
          <a:p>
            <a:r>
              <a:rPr lang="en-US" dirty="0" smtClean="0"/>
              <a:t>What are the risk factors of UTI?</a:t>
            </a:r>
          </a:p>
          <a:p>
            <a:r>
              <a:rPr lang="en-US" dirty="0" smtClean="0"/>
              <a:t>How is UTI diagnosed 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12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Urinary tract infection (UTI)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GB" dirty="0" smtClean="0"/>
              <a:t> </a:t>
            </a:r>
            <a:r>
              <a:rPr lang="en-US" dirty="0"/>
              <a:t>A urinary tract infection (UTI) is an infection in any part </a:t>
            </a:r>
            <a:r>
              <a:rPr lang="en-US" dirty="0" smtClean="0"/>
              <a:t>of  </a:t>
            </a:r>
            <a:r>
              <a:rPr lang="en-US" dirty="0"/>
              <a:t>urinary system — (</a:t>
            </a:r>
            <a:r>
              <a:rPr lang="en-US" dirty="0" smtClean="0"/>
              <a:t>kidneys</a:t>
            </a:r>
            <a:r>
              <a:rPr lang="en-US" dirty="0"/>
              <a:t>, ureters, bladder </a:t>
            </a:r>
            <a:r>
              <a:rPr lang="en-US" dirty="0" smtClean="0"/>
              <a:t>and Urethra).</a:t>
            </a:r>
          </a:p>
          <a:p>
            <a:r>
              <a:rPr lang="en-US" dirty="0" smtClean="0"/>
              <a:t> </a:t>
            </a:r>
            <a:r>
              <a:rPr lang="en-US" dirty="0"/>
              <a:t>Most infections involve the lower urinary tract </a:t>
            </a:r>
            <a:r>
              <a:rPr lang="en-US" dirty="0" smtClean="0"/>
              <a:t>—the </a:t>
            </a:r>
            <a:r>
              <a:rPr lang="en-US" dirty="0"/>
              <a:t>bladder and the urethra.</a:t>
            </a:r>
          </a:p>
          <a:p>
            <a:r>
              <a:rPr lang="en-US" dirty="0"/>
              <a:t>Women are at greater risk of developing a UTI than </a:t>
            </a:r>
            <a:r>
              <a:rPr lang="en-US" dirty="0" smtClean="0"/>
              <a:t>are men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Among </a:t>
            </a:r>
            <a:r>
              <a:rPr lang="en-US" dirty="0"/>
              <a:t>adults aged 20 to 50 years, UTIs are about </a:t>
            </a:r>
            <a:r>
              <a:rPr lang="en-US" dirty="0" smtClean="0"/>
              <a:t>50- fold </a:t>
            </a:r>
            <a:r>
              <a:rPr lang="en-US" dirty="0"/>
              <a:t>more common in women.</a:t>
            </a:r>
            <a:r>
              <a:rPr lang="en-GB" dirty="0" smtClean="0"/>
              <a:t>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 </a:t>
            </a:r>
            <a:r>
              <a:rPr lang="en-US" dirty="0"/>
              <a:t>A urinary tract infection (UTI) is an infection in any part of  urinary system — (kidneys, ureters, bladder and Urethra).</a:t>
            </a:r>
          </a:p>
          <a:p>
            <a:r>
              <a:rPr lang="en-US" dirty="0"/>
              <a:t> Most infections involve the lower urinary tract —the bladder and the urethra.</a:t>
            </a:r>
          </a:p>
          <a:p>
            <a:r>
              <a:rPr lang="en-US" dirty="0"/>
              <a:t>Women are at greater risk of developing a UTI than are men. </a:t>
            </a:r>
            <a:endParaRPr lang="en-US" dirty="0" smtClean="0"/>
          </a:p>
          <a:p>
            <a:r>
              <a:rPr lang="en-US" sz="3600" dirty="0"/>
              <a:t>Enteric, usually gram-negative aerobic bacteria </a:t>
            </a:r>
            <a:r>
              <a:rPr lang="en-US" sz="3600" dirty="0" smtClean="0"/>
              <a:t>are most often causes of UTI</a:t>
            </a:r>
            <a:endParaRPr lang="en-US" sz="36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i="1" dirty="0"/>
              <a:t>Escherichia coli </a:t>
            </a:r>
            <a:r>
              <a:rPr lang="en-US" sz="3200" dirty="0"/>
              <a:t>: 75 to 95% of cases.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96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20479"/>
            <a:ext cx="6172200" cy="35433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Davidson’s Principles and practice of medicine, 22</a:t>
            </a:r>
            <a:r>
              <a:rPr lang="en-US" baseline="30000" dirty="0" smtClean="0">
                <a:latin typeface="Arial" pitchFamily="34" charset="0"/>
                <a:cs typeface="Arial" pitchFamily="34" charset="0"/>
              </a:rPr>
              <a:t>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Ed.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95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Epidemiology (1)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059363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GB" dirty="0" smtClean="0"/>
              <a:t>Epidemiologically </a:t>
            </a:r>
            <a:r>
              <a:rPr lang="en-GB" dirty="0"/>
              <a:t>UTIs are subdivided into </a:t>
            </a:r>
            <a:endParaRPr lang="en-US" dirty="0"/>
          </a:p>
          <a:p>
            <a:pPr lvl="0"/>
            <a:r>
              <a:rPr lang="en-GB" dirty="0"/>
              <a:t>Catheter-associated (or nosocomial) infections.</a:t>
            </a:r>
            <a:endParaRPr lang="en-US" dirty="0"/>
          </a:p>
          <a:p>
            <a:pPr lvl="0"/>
            <a:r>
              <a:rPr lang="en-GB" dirty="0"/>
              <a:t>Non-catheter-associated (or community-acquired) infections.</a:t>
            </a:r>
            <a:endParaRPr lang="en-US" dirty="0"/>
          </a:p>
          <a:p>
            <a:r>
              <a:rPr lang="en-GB" dirty="0"/>
              <a:t>Infections in either category may be symptomatic or </a:t>
            </a:r>
            <a:r>
              <a:rPr lang="en-GB" dirty="0" smtClean="0"/>
              <a:t>asymptomatic. </a:t>
            </a:r>
          </a:p>
          <a:p>
            <a:r>
              <a:rPr lang="en-GB" dirty="0" smtClean="0"/>
              <a:t>Acute </a:t>
            </a:r>
            <a:r>
              <a:rPr lang="en-GB" dirty="0"/>
              <a:t>community-acquired infections are very common. </a:t>
            </a: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dirty="0"/>
              <a:t>Epidemiology </a:t>
            </a:r>
            <a:r>
              <a:rPr lang="en-GB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181600"/>
          </a:xfrm>
        </p:spPr>
        <p:txBody>
          <a:bodyPr>
            <a:noAutofit/>
          </a:bodyPr>
          <a:lstStyle/>
          <a:p>
            <a:pPr lvl="0"/>
            <a:r>
              <a:rPr lang="en-GB" dirty="0"/>
              <a:t>These infections occur in 1 to 3% of </a:t>
            </a:r>
            <a:r>
              <a:rPr lang="en-GB" dirty="0" smtClean="0"/>
              <a:t>school girls </a:t>
            </a:r>
            <a:r>
              <a:rPr lang="en-GB" dirty="0"/>
              <a:t>and then increase markedly in incidence with the onset of sexual activity in adolescence.</a:t>
            </a:r>
            <a:endParaRPr lang="en-US" dirty="0"/>
          </a:p>
          <a:p>
            <a:pPr lvl="0"/>
            <a:r>
              <a:rPr lang="en-GB" dirty="0"/>
              <a:t>Vast majority of acute symptomatic infections involve young women.</a:t>
            </a:r>
            <a:endParaRPr lang="en-US" dirty="0"/>
          </a:p>
          <a:p>
            <a:pPr lvl="0"/>
            <a:r>
              <a:rPr lang="en-GB" dirty="0"/>
              <a:t>Acute symptomatic UTIs are unusual in men under the age of 50</a:t>
            </a:r>
            <a:r>
              <a:rPr lang="en-GB" dirty="0" smtClean="0"/>
              <a:t>.</a:t>
            </a:r>
          </a:p>
          <a:p>
            <a:r>
              <a:rPr lang="en-GB" dirty="0"/>
              <a:t>Asymptomatic </a:t>
            </a:r>
            <a:r>
              <a:rPr lang="en-GB" dirty="0" err="1"/>
              <a:t>bacteriuria</a:t>
            </a:r>
            <a:r>
              <a:rPr lang="en-GB" dirty="0"/>
              <a:t> is more common among elderly men and women with rates as high as 40 to 50% in some studies.</a:t>
            </a:r>
            <a:endParaRPr lang="en-US" dirty="0"/>
          </a:p>
          <a:p>
            <a:pPr lvl="0"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Etiology of UTI (1)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The </a:t>
            </a:r>
            <a:r>
              <a:rPr lang="en-US" sz="3600" dirty="0"/>
              <a:t>bacteria that most often cause cystitis and pyelonephritis are the following:</a:t>
            </a:r>
          </a:p>
          <a:p>
            <a:r>
              <a:rPr lang="en-US" sz="3600" b="1" dirty="0"/>
              <a:t>Enteric, usually gram-negative aerobic bacteria (most often)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i="1" dirty="0"/>
              <a:t>Escherichia coli </a:t>
            </a:r>
            <a:r>
              <a:rPr lang="en-US" sz="3200" dirty="0"/>
              <a:t>: 75 to 95% of cases.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i="1" dirty="0" err="1"/>
              <a:t>Klebsiella</a:t>
            </a:r>
            <a:endParaRPr lang="en-US" sz="3200" i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i="1" dirty="0"/>
              <a:t>Proteus mirabilis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200" i="1" dirty="0"/>
              <a:t>Pseudomonas </a:t>
            </a:r>
            <a:r>
              <a:rPr lang="en-US" sz="3200" i="1" dirty="0" err="1"/>
              <a:t>aeruginosa</a:t>
            </a:r>
            <a:r>
              <a:rPr lang="en-US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14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Etiology of UTI </a:t>
            </a:r>
            <a:r>
              <a:rPr lang="en-US" b="1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Gram-positive bacteria (less often)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600" i="1" dirty="0"/>
              <a:t>Staphylococcus </a:t>
            </a:r>
            <a:r>
              <a:rPr lang="en-US" sz="3600" i="1" dirty="0" err="1"/>
              <a:t>saprophyticus</a:t>
            </a:r>
            <a:r>
              <a:rPr lang="en-US" sz="3600" i="1" dirty="0"/>
              <a:t> </a:t>
            </a:r>
            <a:r>
              <a:rPr lang="en-US" sz="3600" dirty="0"/>
              <a:t>is isolated in 5 to 10% of bacterial UTIs.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600" i="1" dirty="0"/>
              <a:t>Enterococcus </a:t>
            </a:r>
            <a:r>
              <a:rPr lang="en-US" sz="3600" i="1" dirty="0" err="1"/>
              <a:t>faecalis</a:t>
            </a:r>
            <a:r>
              <a:rPr lang="en-US" sz="3600" i="1" dirty="0"/>
              <a:t> </a:t>
            </a:r>
            <a:r>
              <a:rPr lang="en-US" sz="3600" dirty="0"/>
              <a:t>(group D streptococci)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3600" i="1" dirty="0"/>
              <a:t>Streptococcus </a:t>
            </a:r>
            <a:r>
              <a:rPr lang="en-US" sz="3600" i="1" dirty="0" err="1"/>
              <a:t>agalactiae</a:t>
            </a:r>
            <a:r>
              <a:rPr lang="en-US" sz="3600" i="1" dirty="0"/>
              <a:t> </a:t>
            </a:r>
            <a:r>
              <a:rPr lang="en-US" sz="3600" dirty="0"/>
              <a:t>(group B streptococci)</a:t>
            </a:r>
          </a:p>
        </p:txBody>
      </p:sp>
    </p:spTree>
    <p:extLst>
      <p:ext uri="{BB962C8B-B14F-4D97-AF65-F5344CB8AC3E}">
        <p14:creationId xmlns:p14="http://schemas.microsoft.com/office/powerpoint/2010/main" val="134430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Etiology of UTI </a:t>
            </a:r>
            <a:r>
              <a:rPr lang="en-US" b="1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300" b="1" dirty="0"/>
              <a:t>In hospitalized </a:t>
            </a:r>
            <a:r>
              <a:rPr lang="en-US" sz="3300" b="1" dirty="0" smtClean="0"/>
              <a:t>patients;</a:t>
            </a:r>
          </a:p>
          <a:p>
            <a:r>
              <a:rPr lang="en-US" sz="3300" b="1" dirty="0" smtClean="0"/>
              <a:t> </a:t>
            </a:r>
            <a:r>
              <a:rPr lang="en-US" sz="3300" i="1" dirty="0"/>
              <a:t>E. coli </a:t>
            </a:r>
            <a:r>
              <a:rPr lang="en-US" sz="3300" dirty="0"/>
              <a:t>accounts for about 50% of cases</a:t>
            </a:r>
            <a:r>
              <a:rPr lang="en-US" sz="3300" dirty="0" smtClean="0"/>
              <a:t>.</a:t>
            </a:r>
          </a:p>
          <a:p>
            <a:r>
              <a:rPr lang="en-US" sz="3300" dirty="0" smtClean="0"/>
              <a:t> </a:t>
            </a:r>
            <a:r>
              <a:rPr lang="en-US" sz="3300" dirty="0"/>
              <a:t>The gram-negative species </a:t>
            </a:r>
            <a:r>
              <a:rPr lang="en-US" sz="3300" i="1" dirty="0" err="1"/>
              <a:t>Klebsiella</a:t>
            </a:r>
            <a:r>
              <a:rPr lang="en-US" sz="3300" dirty="0"/>
              <a:t>, </a:t>
            </a:r>
            <a:r>
              <a:rPr lang="en-US" sz="3300" i="1" dirty="0" smtClean="0"/>
              <a:t>Proteus</a:t>
            </a:r>
            <a:r>
              <a:rPr lang="en-US" sz="3300" dirty="0" smtClean="0"/>
              <a:t>, </a:t>
            </a:r>
            <a:r>
              <a:rPr lang="en-US" sz="3300" i="1" dirty="0" err="1" smtClean="0"/>
              <a:t>Enterobacter</a:t>
            </a:r>
            <a:r>
              <a:rPr lang="en-US" sz="3300" dirty="0"/>
              <a:t>, </a:t>
            </a:r>
            <a:r>
              <a:rPr lang="en-US" sz="3300" i="1" dirty="0"/>
              <a:t>Pseudomonas</a:t>
            </a:r>
            <a:r>
              <a:rPr lang="en-US" sz="3300" dirty="0"/>
              <a:t>, and </a:t>
            </a:r>
            <a:r>
              <a:rPr lang="en-US" sz="3300" i="1" dirty="0" err="1"/>
              <a:t>Serratia</a:t>
            </a:r>
            <a:r>
              <a:rPr lang="en-US" sz="3300" i="1" dirty="0"/>
              <a:t> </a:t>
            </a:r>
            <a:r>
              <a:rPr lang="en-US" sz="3300" dirty="0"/>
              <a:t>account for about 40%, and </a:t>
            </a:r>
            <a:endParaRPr lang="en-US" sz="3300" dirty="0" smtClean="0"/>
          </a:p>
          <a:p>
            <a:r>
              <a:rPr lang="en-US" sz="3300" dirty="0" smtClean="0"/>
              <a:t>The </a:t>
            </a:r>
            <a:r>
              <a:rPr lang="en-US" sz="3300" dirty="0"/>
              <a:t>gram-positive bacterial </a:t>
            </a:r>
            <a:r>
              <a:rPr lang="en-US" sz="3300" dirty="0" err="1"/>
              <a:t>cocci</a:t>
            </a:r>
            <a:r>
              <a:rPr lang="en-US" sz="3300" dirty="0"/>
              <a:t>, </a:t>
            </a:r>
            <a:r>
              <a:rPr lang="en-US" sz="3300" i="1" dirty="0" smtClean="0"/>
              <a:t>E. </a:t>
            </a:r>
            <a:r>
              <a:rPr lang="en-US" sz="3300" i="1" dirty="0" err="1" smtClean="0"/>
              <a:t>faecalis</a:t>
            </a:r>
            <a:r>
              <a:rPr lang="en-US" sz="3300" dirty="0"/>
              <a:t>, </a:t>
            </a:r>
            <a:r>
              <a:rPr lang="en-US" sz="3300" i="1" dirty="0"/>
              <a:t>S. </a:t>
            </a:r>
            <a:r>
              <a:rPr lang="en-US" sz="3300" i="1" dirty="0" err="1"/>
              <a:t>saprophyticus</a:t>
            </a:r>
            <a:r>
              <a:rPr lang="en-US" sz="3300" dirty="0"/>
              <a:t>, and </a:t>
            </a:r>
            <a:r>
              <a:rPr lang="en-US" sz="3300" i="1" dirty="0"/>
              <a:t>Staphylococcus </a:t>
            </a:r>
            <a:r>
              <a:rPr lang="en-US" sz="3300" i="1" dirty="0" err="1"/>
              <a:t>aureus</a:t>
            </a:r>
            <a:r>
              <a:rPr lang="en-US" sz="3300" i="1" dirty="0"/>
              <a:t> </a:t>
            </a:r>
            <a:r>
              <a:rPr lang="en-US" sz="3300" dirty="0"/>
              <a:t>account for the remainder.</a:t>
            </a:r>
          </a:p>
        </p:txBody>
      </p:sp>
    </p:spTree>
    <p:extLst>
      <p:ext uri="{BB962C8B-B14F-4D97-AF65-F5344CB8AC3E}">
        <p14:creationId xmlns:p14="http://schemas.microsoft.com/office/powerpoint/2010/main" val="124809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-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1686</Words>
  <Application>Microsoft Office PowerPoint</Application>
  <PresentationFormat>On-screen Show (4:3)</PresentationFormat>
  <Paragraphs>202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Office Theme</vt:lpstr>
      <vt:lpstr>1_Office Theme</vt:lpstr>
      <vt:lpstr>2_Office Theme</vt:lpstr>
      <vt:lpstr>3_Office Theme</vt:lpstr>
      <vt:lpstr>4_Office Theme</vt:lpstr>
      <vt:lpstr> CMT 06210: Apprenticeship in Internal Medicine </vt:lpstr>
      <vt:lpstr>Learning tasks</vt:lpstr>
      <vt:lpstr>Activity: Brainstorming </vt:lpstr>
      <vt:lpstr>Urinary tract infection (UTI)</vt:lpstr>
      <vt:lpstr>Epidemiology (1) </vt:lpstr>
      <vt:lpstr>Epidemiology (2)</vt:lpstr>
      <vt:lpstr> Etiology of UTI (1) </vt:lpstr>
      <vt:lpstr>Etiology of UTI (2)</vt:lpstr>
      <vt:lpstr>Etiology of UTI (3)</vt:lpstr>
      <vt:lpstr>Activity: Brainstorming </vt:lpstr>
      <vt:lpstr>PowerPoint Presentation</vt:lpstr>
      <vt:lpstr>Pathogenesis, Sources of Infection and Factors Affecting Pathogenesis </vt:lpstr>
      <vt:lpstr>Cont..</vt:lpstr>
      <vt:lpstr>Cont..</vt:lpstr>
      <vt:lpstr>Conditions Affecting Pathogenesis </vt:lpstr>
      <vt:lpstr>Cont..</vt:lpstr>
      <vt:lpstr>Cont..</vt:lpstr>
      <vt:lpstr>Cont..</vt:lpstr>
      <vt:lpstr>Cont..</vt:lpstr>
      <vt:lpstr>Cont..</vt:lpstr>
      <vt:lpstr>Activity: Brainstorming </vt:lpstr>
      <vt:lpstr>Symptoms of UTI</vt:lpstr>
      <vt:lpstr>Uncomplicated UTI </vt:lpstr>
      <vt:lpstr>Complicated UTI (1) </vt:lpstr>
      <vt:lpstr>Complicated UTI (2) </vt:lpstr>
      <vt:lpstr>Management of UTI  </vt:lpstr>
      <vt:lpstr>Cont..</vt:lpstr>
      <vt:lpstr>Investigation at Hospital </vt:lpstr>
      <vt:lpstr>Cont..</vt:lpstr>
      <vt:lpstr>Cont..</vt:lpstr>
      <vt:lpstr>Cont..</vt:lpstr>
      <vt:lpstr>Treatment </vt:lpstr>
      <vt:lpstr>Cont..</vt:lpstr>
      <vt:lpstr>Cont..</vt:lpstr>
      <vt:lpstr>Cont..</vt:lpstr>
      <vt:lpstr>Cont..</vt:lpstr>
      <vt:lpstr>Cont..</vt:lpstr>
      <vt:lpstr>Cont..</vt:lpstr>
      <vt:lpstr>Evaluation </vt:lpstr>
      <vt:lpstr>Key points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Urinary Tracts Infection</dc:title>
  <dc:creator>User</dc:creator>
  <cp:lastModifiedBy>Sony Vaio</cp:lastModifiedBy>
  <cp:revision>51</cp:revision>
  <dcterms:created xsi:type="dcterms:W3CDTF">2015-07-11T20:05:33Z</dcterms:created>
  <dcterms:modified xsi:type="dcterms:W3CDTF">2020-04-29T12:57:40Z</dcterms:modified>
</cp:coreProperties>
</file>