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9" r:id="rId4"/>
    <p:sldId id="258" r:id="rId5"/>
    <p:sldId id="260" r:id="rId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DF41"/>
    <a:srgbClr val="007033"/>
    <a:srgbClr val="FFCC66"/>
    <a:srgbClr val="990099"/>
    <a:srgbClr val="CC0099"/>
    <a:srgbClr val="FE9202"/>
    <a:srgbClr val="6C1A00"/>
    <a:srgbClr val="00AACC"/>
    <a:srgbClr val="5EEC3C"/>
    <a:srgbClr val="1D3A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264" y="-78"/>
      </p:cViewPr>
      <p:guideLst>
        <p:guide orient="horz" pos="162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BF003D-8586-479C-9FC1-DED9C15AED5F}" type="datetimeFigureOut">
              <a:rPr lang="en-US" smtClean="0"/>
              <a:pPr/>
              <a:t>6/23/2018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DBEA9C-C36D-4D11-B43D-ACFD36FC09E8}" type="slidenum">
              <a:rPr lang="en-US" smtClean="0"/>
              <a:pPr/>
              <a:t>‹#›</a:t>
            </a:fld>
            <a:endParaRPr lang="en-US"/>
          </a:p>
        </p:txBody>
      </p:sp>
    </p:spTree>
    <p:extLst>
      <p:ext uri="{BB962C8B-B14F-4D97-AF65-F5344CB8AC3E}">
        <p14:creationId xmlns="" xmlns:p14="http://schemas.microsoft.com/office/powerpoint/2010/main" val="2223453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350B06-B074-48FC-8CFD-53D2CD8FB95F}" type="slidenum">
              <a:rPr lang="en-US" smtClean="0"/>
              <a:pPr/>
              <a:t>5</a:t>
            </a:fld>
            <a:endParaRPr lang="en-US"/>
          </a:p>
        </p:txBody>
      </p:sp>
    </p:spTree>
    <p:extLst>
      <p:ext uri="{BB962C8B-B14F-4D97-AF65-F5344CB8AC3E}">
        <p14:creationId xmlns="" xmlns:p14="http://schemas.microsoft.com/office/powerpoint/2010/main" val="40950642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2877160"/>
            <a:ext cx="8246070" cy="1221640"/>
          </a:xfrm>
          <a:noFill/>
          <a:effectLst>
            <a:outerShdw blurRad="50800" dist="38100" dir="2700000" algn="tl" rotWithShape="0">
              <a:prstClr val="black">
                <a:alpha val="40000"/>
              </a:prstClr>
            </a:outerShdw>
          </a:effectLst>
        </p:spPr>
        <p:txBody>
          <a:bodyPr>
            <a:normAutofit/>
          </a:bodyPr>
          <a:lstStyle>
            <a:lvl1pPr algn="l">
              <a:defRPr sz="3600">
                <a:solidFill>
                  <a:srgbClr val="F9DF4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448965" y="4098800"/>
            <a:ext cx="8246070" cy="458115"/>
          </a:xfrm>
        </p:spPr>
        <p:txBody>
          <a:bodyPr>
            <a:normAutofit/>
          </a:bodyPr>
          <a:lstStyle>
            <a:lvl1pPr marL="0" indent="0" algn="l">
              <a:buNone/>
              <a:defRPr sz="28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6/23/2018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6/23/2018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6/23/2018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6/23/2018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 xmlns:a16="http://schemas.microsoft.com/office/drawing/2014/main" id="{8752401D-26BB-4428-A994-55C7E5BE65B0}"/>
              </a:ext>
            </a:extLst>
          </p:cNvPr>
          <p:cNvPicPr>
            <a:picLocks noChangeAspect="1" noChangeArrowheads="1"/>
          </p:cNvPicPr>
          <p:nvPr userDrawn="1"/>
        </p:nvPicPr>
        <p:blipFill>
          <a:blip r:embed="rId2">
            <a:extLst>
              <a:ext uri="{28A0092B-C50C-407E-A947-70E740481C1C}">
                <a14:useLocalDpi xmlns="" xmlns:a14="http://schemas.microsoft.com/office/drawing/2010/main" val="0"/>
              </a:ext>
            </a:extLst>
          </a:blip>
          <a:stretch>
            <a:fillRect/>
          </a:stretch>
        </p:blipFill>
        <p:spPr bwMode="auto">
          <a:xfrm>
            <a:off x="3918306" y="2326213"/>
            <a:ext cx="1463784" cy="526961"/>
          </a:xfrm>
          <a:prstGeom prst="rect">
            <a:avLst/>
          </a:prstGeom>
          <a:noFill/>
          <a:ln>
            <a:noFill/>
          </a:ln>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1655520"/>
            <a:ext cx="8246070" cy="610820"/>
          </a:xfrm>
        </p:spPr>
        <p:txBody>
          <a:bodyPr>
            <a:normAutofit/>
          </a:bodyPr>
          <a:lstStyle>
            <a:lvl1pPr algn="l">
              <a:defRPr sz="3600" baseline="0">
                <a:solidFill>
                  <a:srgbClr val="F9DF4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5" y="2266345"/>
            <a:ext cx="8246070" cy="2443276"/>
          </a:xfrm>
        </p:spPr>
        <p:txBody>
          <a:bodyPr/>
          <a:lstStyle>
            <a:lvl1pPr algn="l">
              <a:defRPr sz="280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6/23/2018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92245" y="433880"/>
            <a:ext cx="5650085" cy="572644"/>
          </a:xfrm>
        </p:spPr>
        <p:txBody>
          <a:bodyPr>
            <a:normAutofit/>
          </a:bodyPr>
          <a:lstStyle>
            <a:lvl1pPr algn="l">
              <a:defRPr sz="3600">
                <a:solidFill>
                  <a:srgbClr val="F9DF4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2892245" y="1044700"/>
            <a:ext cx="5650085" cy="3511061"/>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6/23/2018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6/23/2018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6/23/2018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1655520"/>
            <a:ext cx="8246070" cy="610820"/>
          </a:xfrm>
        </p:spPr>
        <p:txBody>
          <a:bodyPr>
            <a:normAutofit/>
          </a:bodyPr>
          <a:lstStyle>
            <a:lvl1pPr algn="l">
              <a:defRPr sz="3600" baseline="0">
                <a:solidFill>
                  <a:srgbClr val="F9DF4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2244633"/>
            <a:ext cx="4040188" cy="479822"/>
          </a:xfrm>
        </p:spPr>
        <p:txBody>
          <a:bodyPr anchor="b"/>
          <a:lstStyle>
            <a:lvl1pPr marL="0" indent="0" algn="ctr">
              <a:buNone/>
              <a:defRPr sz="2400" b="1">
                <a:solidFill>
                  <a:srgbClr val="F9DF4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724454"/>
            <a:ext cx="4040188" cy="2137871"/>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2244633"/>
            <a:ext cx="4041775" cy="479822"/>
          </a:xfrm>
        </p:spPr>
        <p:txBody>
          <a:bodyPr anchor="b"/>
          <a:lstStyle>
            <a:lvl1pPr marL="0" indent="0" algn="ctr">
              <a:buNone/>
              <a:defRPr sz="2400" b="1">
                <a:solidFill>
                  <a:srgbClr val="F9DF4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2724454"/>
            <a:ext cx="4041775" cy="2137871"/>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6/23/2018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6/23/2018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6/23/2018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6/23/2018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6/23/2018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 xmlns:a16="http://schemas.microsoft.com/office/drawing/2014/main" id="{515055B8-1C98-4626-8EDB-9DF00FF30295}"/>
              </a:ext>
            </a:extLst>
          </p:cNvPr>
          <p:cNvSpPr txBox="1"/>
          <p:nvPr userDrawn="1"/>
        </p:nvSpPr>
        <p:spPr>
          <a:xfrm>
            <a:off x="-9150" y="5213747"/>
            <a:ext cx="8389625" cy="523220"/>
          </a:xfrm>
          <a:prstGeom prst="rect">
            <a:avLst/>
          </a:prstGeom>
          <a:noFill/>
        </p:spPr>
        <p:txBody>
          <a:bodyPr wrap="square" rtlCol="0">
            <a:spAutoFit/>
          </a:bodyPr>
          <a:lstStyle/>
          <a:p>
            <a:r>
              <a:rPr lang="en-US" sz="1400">
                <a:solidFill>
                  <a:schemeClr val="bg1">
                    <a:lumMod val="65000"/>
                  </a:schemeClr>
                </a:solidFill>
              </a:rPr>
              <a:t>This presentation uses a free template provided by FPPT.com</a:t>
            </a:r>
          </a:p>
          <a:p>
            <a:r>
              <a:rPr lang="en-US" sz="1400">
                <a:solidFill>
                  <a:schemeClr val="bg1">
                    <a:lumMod val="65000"/>
                  </a:schemeClr>
                </a:solidFill>
              </a:rPr>
              <a:t>www.free-power-point-templates.com</a:t>
            </a:r>
          </a:p>
        </p:txBody>
      </p:sp>
    </p:spTree>
    <p:extLst>
      <p:ext uri="{BB962C8B-B14F-4D97-AF65-F5344CB8AC3E}">
        <p14:creationId xmlns=""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carolinaexteriorsplus.com/" TargetMode="Externa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www.carolinaexteriorsplus.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hyperlink" Target="http://www.carolinaexteriorsplus.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6.xml"/><Relationship Id="rId6" Type="http://schemas.openxmlformats.org/officeDocument/2006/relationships/hyperlink" Target="http://www.carolinaexteriorsplus.com/" TargetMode="External"/><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hyperlink" Target="http://www.carolinaexteriorsplus.com/" TargetMode="External"/><Relationship Id="rId5" Type="http://schemas.openxmlformats.org/officeDocument/2006/relationships/image" Target="../media/image15.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295400" y="0"/>
            <a:ext cx="7848600" cy="1221640"/>
          </a:xfrm>
          <a:scene3d>
            <a:camera prst="obliqueTopLeft"/>
            <a:lightRig rig="threePt" dir="t"/>
          </a:scene3d>
        </p:spPr>
        <p:txBody>
          <a:bodyPr>
            <a:normAutofit/>
          </a:bodyPr>
          <a:lstStyle/>
          <a:p>
            <a:pPr algn="ctr"/>
            <a:r>
              <a:rPr lang="en-US" sz="3200" dirty="0" smtClean="0">
                <a:solidFill>
                  <a:srgbClr val="FFC000"/>
                </a:solidFill>
                <a:latin typeface="Candara" pitchFamily="34" charset="0"/>
              </a:rPr>
              <a:t>Why </a:t>
            </a:r>
            <a:r>
              <a:rPr lang="en-US" sz="3200" dirty="0" err="1" smtClean="0">
                <a:solidFill>
                  <a:srgbClr val="FFC000"/>
                </a:solidFill>
                <a:latin typeface="Candara" pitchFamily="34" charset="0"/>
              </a:rPr>
              <a:t>Hardie</a:t>
            </a:r>
            <a:r>
              <a:rPr lang="en-US" sz="3200" dirty="0" smtClean="0">
                <a:solidFill>
                  <a:srgbClr val="FFC000"/>
                </a:solidFill>
                <a:latin typeface="Candara" pitchFamily="34" charset="0"/>
              </a:rPr>
              <a:t> Plank siding is a better option than Vinyl or Wood</a:t>
            </a:r>
            <a:endParaRPr lang="en-US" sz="3200" dirty="0">
              <a:solidFill>
                <a:srgbClr val="FFC000"/>
              </a:solidFill>
              <a:latin typeface="Candara" pitchFamily="34" charset="0"/>
            </a:endParaRPr>
          </a:p>
        </p:txBody>
      </p:sp>
      <p:sp>
        <p:nvSpPr>
          <p:cNvPr id="5" name="Subtitle 4"/>
          <p:cNvSpPr>
            <a:spLocks noGrp="1"/>
          </p:cNvSpPr>
          <p:nvPr>
            <p:ph type="subTitle" idx="1"/>
          </p:nvPr>
        </p:nvSpPr>
        <p:spPr>
          <a:xfrm>
            <a:off x="6248400" y="4781550"/>
            <a:ext cx="2743200" cy="304800"/>
          </a:xfrm>
          <a:scene3d>
            <a:camera prst="perspectiveAbove"/>
            <a:lightRig rig="threePt" dir="t"/>
          </a:scene3d>
        </p:spPr>
        <p:txBody>
          <a:bodyPr>
            <a:noAutofit/>
          </a:bodyPr>
          <a:lstStyle/>
          <a:p>
            <a:pPr algn="r"/>
            <a:r>
              <a:rPr lang="en-US" sz="1400" dirty="0" smtClean="0">
                <a:latin typeface="Candara" pitchFamily="34" charset="0"/>
                <a:hlinkClick r:id="rId2"/>
              </a:rPr>
              <a:t>www.carolinaexteriorsplus.com</a:t>
            </a:r>
            <a:endParaRPr lang="en-US" sz="1400" dirty="0">
              <a:latin typeface="Candara" pitchFamily="34" charset="0"/>
            </a:endParaRPr>
          </a:p>
        </p:txBody>
      </p:sp>
      <p:pic>
        <p:nvPicPr>
          <p:cNvPr id="8" name="Picture 14" descr="C:\Users\Admin\Desktop\New folder\Home Remodeling Raleigh.png"/>
          <p:cNvPicPr>
            <a:picLocks noChangeAspect="1" noChangeArrowheads="1"/>
          </p:cNvPicPr>
          <p:nvPr/>
        </p:nvPicPr>
        <p:blipFill>
          <a:blip r:embed="rId3"/>
          <a:srcRect/>
          <a:stretch>
            <a:fillRect/>
          </a:stretch>
        </p:blipFill>
        <p:spPr bwMode="auto">
          <a:xfrm>
            <a:off x="76199" y="65087"/>
            <a:ext cx="1371601" cy="14362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scene3d>
            <a:camera prst="perspectiveAbove"/>
            <a:lightRig rig="threePt" dir="t"/>
          </a:scene3d>
        </p:spPr>
      </p:pic>
      <p:sp>
        <p:nvSpPr>
          <p:cNvPr id="9" name="Rectangle 8"/>
          <p:cNvSpPr/>
          <p:nvPr/>
        </p:nvSpPr>
        <p:spPr>
          <a:xfrm>
            <a:off x="0" y="3458111"/>
            <a:ext cx="9144000" cy="1323439"/>
          </a:xfrm>
          <a:prstGeom prst="rect">
            <a:avLst/>
          </a:prstGeom>
          <a:effectLst>
            <a:outerShdw blurRad="50800" dist="38100" dir="18900000" algn="bl" rotWithShape="0">
              <a:prstClr val="black">
                <a:alpha val="40000"/>
              </a:prstClr>
            </a:outerShdw>
          </a:effectLst>
        </p:spPr>
        <p:txBody>
          <a:bodyPr wrap="square">
            <a:spAutoFit/>
          </a:bodyPr>
          <a:lstStyle/>
          <a:p>
            <a:pPr algn="ctr"/>
            <a:r>
              <a:rPr lang="en-US" sz="1600" dirty="0" smtClean="0">
                <a:solidFill>
                  <a:schemeClr val="bg1"/>
                </a:solidFill>
                <a:latin typeface="Candara" pitchFamily="34" charset="0"/>
              </a:rPr>
              <a:t>Hardy Plank siding is often considered as a better choice than the wood and vinyl siding when constructing your home. </a:t>
            </a:r>
            <a:r>
              <a:rPr lang="en-US" sz="1600" dirty="0" err="1" smtClean="0">
                <a:solidFill>
                  <a:schemeClr val="bg1"/>
                </a:solidFill>
                <a:latin typeface="Candara" pitchFamily="34" charset="0"/>
              </a:rPr>
              <a:t>Hardie</a:t>
            </a:r>
            <a:r>
              <a:rPr lang="en-US" sz="1600" dirty="0" smtClean="0">
                <a:solidFill>
                  <a:schemeClr val="bg1"/>
                </a:solidFill>
                <a:latin typeface="Candara" pitchFamily="34" charset="0"/>
              </a:rPr>
              <a:t> plank siding is highly durable in nature and has the look and feel similar to wood. It is also resistant to the harsh weather conditions and doesn’t face the common problems that are found with the traditional vinyl and wood products. Using the </a:t>
            </a:r>
            <a:r>
              <a:rPr lang="en-US" sz="1600" dirty="0" err="1" smtClean="0">
                <a:solidFill>
                  <a:schemeClr val="bg1"/>
                </a:solidFill>
                <a:latin typeface="Candara" pitchFamily="34" charset="0"/>
              </a:rPr>
              <a:t>Hardie</a:t>
            </a:r>
            <a:r>
              <a:rPr lang="en-US" sz="1600" dirty="0" smtClean="0">
                <a:solidFill>
                  <a:schemeClr val="bg1"/>
                </a:solidFill>
                <a:latin typeface="Candara" pitchFamily="34" charset="0"/>
              </a:rPr>
              <a:t> Plank siding enhances the value of your home,</a:t>
            </a:r>
            <a:endParaRPr lang="en-US" sz="1600" dirty="0">
              <a:solidFill>
                <a:schemeClr val="bg1"/>
              </a:solidFill>
              <a:latin typeface="Candara" pitchFamily="34" charset="0"/>
            </a:endParaRPr>
          </a:p>
        </p:txBody>
      </p:sp>
      <p:pic>
        <p:nvPicPr>
          <p:cNvPr id="10" name="Picture 7" descr="C:\Users\ESIGN - 26\Downloads\business_binder_pc_400_clr_4239.png"/>
          <p:cNvPicPr>
            <a:picLocks noChangeAspect="1" noChangeArrowheads="1"/>
          </p:cNvPicPr>
          <p:nvPr/>
        </p:nvPicPr>
        <p:blipFill>
          <a:blip r:embed="rId4"/>
          <a:srcRect/>
          <a:stretch>
            <a:fillRect/>
          </a:stretch>
        </p:blipFill>
        <p:spPr bwMode="auto">
          <a:xfrm>
            <a:off x="6781800" y="842044"/>
            <a:ext cx="2362200" cy="2796506"/>
          </a:xfrm>
          <a:prstGeom prst="rect">
            <a:avLst/>
          </a:prstGeom>
          <a:noFill/>
          <a:ln w="9525">
            <a:noFill/>
            <a:miter lim="800000"/>
            <a:headEnd/>
            <a:tailEnd/>
          </a:ln>
        </p:spPr>
      </p:pic>
    </p:spTree>
    <p:extLst>
      <p:ext uri="{BB962C8B-B14F-4D97-AF65-F5344CB8AC3E}">
        <p14:creationId xmlns="" xmlns:p14="http://schemas.microsoft.com/office/powerpoint/2010/main" val="363920370"/>
      </p:ext>
    </p:extLst>
  </p:cSld>
  <p:clrMapOvr>
    <a:masterClrMapping/>
  </p:clrMapOvr>
  <p:transition advClick="0" advTm="4000">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809750"/>
            <a:ext cx="8246070" cy="610820"/>
          </a:xfrm>
          <a:effectLst>
            <a:outerShdw blurRad="50800" dist="38100" dir="18900000" algn="bl" rotWithShape="0">
              <a:prstClr val="black">
                <a:alpha val="40000"/>
              </a:prstClr>
            </a:outerShdw>
          </a:effectLst>
        </p:spPr>
        <p:txBody>
          <a:bodyPr>
            <a:noAutofit/>
          </a:bodyPr>
          <a:lstStyle/>
          <a:p>
            <a:pPr algn="ctr"/>
            <a:r>
              <a:rPr lang="en-US" sz="2000" dirty="0" err="1" smtClean="0">
                <a:solidFill>
                  <a:srgbClr val="FFC000"/>
                </a:solidFill>
                <a:latin typeface="Candara" pitchFamily="34" charset="0"/>
              </a:rPr>
              <a:t>Hardie</a:t>
            </a:r>
            <a:r>
              <a:rPr lang="en-US" sz="2000" dirty="0" smtClean="0">
                <a:solidFill>
                  <a:srgbClr val="FFC000"/>
                </a:solidFill>
                <a:latin typeface="Candara" pitchFamily="34" charset="0"/>
              </a:rPr>
              <a:t> plank siding than other products liken vinyl or wood for your home are as follows:</a:t>
            </a:r>
            <a:br>
              <a:rPr lang="en-US" sz="2000" dirty="0" smtClean="0">
                <a:solidFill>
                  <a:srgbClr val="FFC000"/>
                </a:solidFill>
                <a:latin typeface="Candara" pitchFamily="34" charset="0"/>
              </a:rPr>
            </a:br>
            <a:endParaRPr lang="en-US" sz="2000" dirty="0">
              <a:solidFill>
                <a:srgbClr val="FFC000"/>
              </a:solidFill>
              <a:latin typeface="Candara" pitchFamily="34" charset="0"/>
            </a:endParaRPr>
          </a:p>
        </p:txBody>
      </p:sp>
      <p:sp>
        <p:nvSpPr>
          <p:cNvPr id="3" name="Content Placeholder 2"/>
          <p:cNvSpPr>
            <a:spLocks noGrp="1"/>
          </p:cNvSpPr>
          <p:nvPr>
            <p:ph idx="1"/>
          </p:nvPr>
        </p:nvSpPr>
        <p:spPr>
          <a:xfrm>
            <a:off x="220365" y="2723545"/>
            <a:ext cx="4046835" cy="1677005"/>
          </a:xfrm>
          <a:effectLst>
            <a:outerShdw blurRad="50800" dist="38100" algn="l"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a:normAutofit/>
          </a:bodyPr>
          <a:lstStyle/>
          <a:p>
            <a:r>
              <a:rPr lang="en-US" sz="2000" b="1" dirty="0" smtClean="0">
                <a:latin typeface="Candara" pitchFamily="34" charset="0"/>
              </a:rPr>
              <a:t>Doesn’t crack or rot </a:t>
            </a:r>
            <a:r>
              <a:rPr lang="en-US" sz="2000" b="1" dirty="0" smtClean="0">
                <a:latin typeface="Candara" pitchFamily="34" charset="0"/>
              </a:rPr>
              <a:t>easily</a:t>
            </a:r>
          </a:p>
          <a:p>
            <a:r>
              <a:rPr lang="en-US" sz="2000" b="1" dirty="0" smtClean="0">
                <a:latin typeface="Candara" pitchFamily="34" charset="0"/>
              </a:rPr>
              <a:t>Extremely </a:t>
            </a:r>
            <a:r>
              <a:rPr lang="en-US" sz="2000" b="1" dirty="0" smtClean="0">
                <a:latin typeface="Candara" pitchFamily="34" charset="0"/>
              </a:rPr>
              <a:t>fire-resistant</a:t>
            </a:r>
          </a:p>
          <a:p>
            <a:r>
              <a:rPr lang="en-US" sz="2000" b="1" dirty="0" smtClean="0">
                <a:latin typeface="Candara" pitchFamily="34" charset="0"/>
              </a:rPr>
              <a:t>Cannot be damaged by </a:t>
            </a:r>
            <a:r>
              <a:rPr lang="en-US" sz="2000" b="1" dirty="0" smtClean="0">
                <a:latin typeface="Candara" pitchFamily="34" charset="0"/>
              </a:rPr>
              <a:t>termites</a:t>
            </a:r>
          </a:p>
          <a:p>
            <a:r>
              <a:rPr lang="en-US" sz="2000" b="1" dirty="0" smtClean="0">
                <a:latin typeface="Candara" pitchFamily="34" charset="0"/>
              </a:rPr>
              <a:t>James </a:t>
            </a:r>
            <a:r>
              <a:rPr lang="en-US" sz="2000" b="1" dirty="0" err="1" smtClean="0">
                <a:latin typeface="Candara" pitchFamily="34" charset="0"/>
              </a:rPr>
              <a:t>Hardie</a:t>
            </a:r>
            <a:r>
              <a:rPr lang="en-US" sz="2000" b="1" dirty="0" smtClean="0">
                <a:latin typeface="Candara" pitchFamily="34" charset="0"/>
              </a:rPr>
              <a:t> Siding Colors</a:t>
            </a:r>
            <a:endParaRPr lang="en-US" sz="2000" b="1" dirty="0">
              <a:latin typeface="Candara" pitchFamily="34" charset="0"/>
            </a:endParaRPr>
          </a:p>
          <a:p>
            <a:endParaRPr lang="en-US" sz="2000" dirty="0">
              <a:latin typeface="Candara" pitchFamily="34" charset="0"/>
            </a:endParaRPr>
          </a:p>
        </p:txBody>
      </p:sp>
      <p:pic>
        <p:nvPicPr>
          <p:cNvPr id="5" name="Picture 14" descr="C:\Users\Admin\Desktop\New folder\Home Remodeling Raleigh.png"/>
          <p:cNvPicPr>
            <a:picLocks noChangeAspect="1" noChangeArrowheads="1"/>
          </p:cNvPicPr>
          <p:nvPr/>
        </p:nvPicPr>
        <p:blipFill>
          <a:blip r:embed="rId2"/>
          <a:srcRect/>
          <a:stretch>
            <a:fillRect/>
          </a:stretch>
        </p:blipFill>
        <p:spPr bwMode="auto">
          <a:xfrm>
            <a:off x="76200" y="65086"/>
            <a:ext cx="1447800" cy="15160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10" descr="D:\PPT\Carolinaexteriorsplus.com\png\Untitled-1.png"/>
          <p:cNvPicPr>
            <a:picLocks noChangeAspect="1" noChangeArrowheads="1"/>
          </p:cNvPicPr>
          <p:nvPr/>
        </p:nvPicPr>
        <p:blipFill>
          <a:blip r:embed="rId3"/>
          <a:srcRect/>
          <a:stretch>
            <a:fillRect/>
          </a:stretch>
        </p:blipFill>
        <p:spPr bwMode="auto">
          <a:xfrm>
            <a:off x="5486400" y="1962150"/>
            <a:ext cx="3429000" cy="2822499"/>
          </a:xfrm>
          <a:prstGeom prst="rect">
            <a:avLst/>
          </a:prstGeom>
          <a:noFill/>
          <a:ln w="9525">
            <a:noFill/>
            <a:miter lim="800000"/>
            <a:headEnd/>
            <a:tailEnd/>
          </a:ln>
        </p:spPr>
      </p:pic>
      <p:sp>
        <p:nvSpPr>
          <p:cNvPr id="7" name="Subtitle 4"/>
          <p:cNvSpPr txBox="1">
            <a:spLocks/>
          </p:cNvSpPr>
          <p:nvPr/>
        </p:nvSpPr>
        <p:spPr>
          <a:xfrm>
            <a:off x="6248400" y="4781550"/>
            <a:ext cx="2743200" cy="304800"/>
          </a:xfrm>
          <a:prstGeom prst="rect">
            <a:avLst/>
          </a:prstGeom>
          <a:scene3d>
            <a:camera prst="perspectiveAbove"/>
            <a:lightRig rig="threePt" dir="t"/>
          </a:scene3d>
        </p:spPr>
        <p:txBody>
          <a:bodyPr vert="horz" lIns="91440" tIns="45720" rIns="91440" bIns="45720" rtlCol="0">
            <a:noAutofit/>
          </a:bodyPr>
          <a:lstStyle/>
          <a:p>
            <a:pPr marL="342900" marR="0" lvl="0" indent="-342900" algn="r" defTabSz="914400" rtl="0" eaLnBrk="1" fontAlgn="auto" latinLnBrk="0" hangingPunct="1">
              <a:lnSpc>
                <a:spcPct val="100000"/>
              </a:lnSpc>
              <a:spcBef>
                <a:spcPct val="20000"/>
              </a:spcBef>
              <a:spcAft>
                <a:spcPts val="0"/>
              </a:spcAft>
              <a:buClrTx/>
              <a:buSzTx/>
              <a:tabLst/>
              <a:defRPr/>
            </a:pPr>
            <a:r>
              <a:rPr kumimoji="0" lang="en-US" sz="1400" b="0" i="0" u="none" strike="noStrike" kern="1200" cap="none" spc="0" normalizeH="0" baseline="0" noProof="0" dirty="0" smtClean="0">
                <a:ln>
                  <a:noFill/>
                </a:ln>
                <a:solidFill>
                  <a:schemeClr val="bg1"/>
                </a:solidFill>
                <a:effectLst/>
                <a:uLnTx/>
                <a:uFillTx/>
                <a:latin typeface="Candara" pitchFamily="34" charset="0"/>
                <a:ea typeface="+mn-ea"/>
                <a:cs typeface="+mn-cs"/>
                <a:hlinkClick r:id="rId4"/>
              </a:rPr>
              <a:t>www.carolinaexteriorsplus.com</a:t>
            </a:r>
            <a:endParaRPr kumimoji="0" lang="en-US" sz="1400" b="0" i="0" u="none" strike="noStrike" kern="1200" cap="none" spc="0" normalizeH="0" baseline="0" noProof="0" dirty="0">
              <a:ln>
                <a:noFill/>
              </a:ln>
              <a:solidFill>
                <a:schemeClr val="bg1"/>
              </a:solidFill>
              <a:effectLst/>
              <a:uLnTx/>
              <a:uFillTx/>
              <a:latin typeface="Candara" pitchFamily="34" charset="0"/>
              <a:ea typeface="+mn-ea"/>
              <a:cs typeface="+mn-cs"/>
            </a:endParaRPr>
          </a:p>
        </p:txBody>
      </p:sp>
    </p:spTree>
    <p:extLst>
      <p:ext uri="{BB962C8B-B14F-4D97-AF65-F5344CB8AC3E}">
        <p14:creationId xmlns="" xmlns:p14="http://schemas.microsoft.com/office/powerpoint/2010/main" val="4103309497"/>
      </p:ext>
    </p:extLst>
  </p:cSld>
  <p:clrMapOvr>
    <a:masterClrMapping/>
  </p:clrMapOvr>
  <p:transition advClick="0" advTm="4000">
    <p:strips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52800" y="361950"/>
            <a:ext cx="5650085" cy="572644"/>
          </a:xfrm>
        </p:spPr>
        <p:txBody>
          <a:bodyPr>
            <a:normAutofit fontScale="90000"/>
          </a:bodyPr>
          <a:lstStyle/>
          <a:p>
            <a:pPr algn="ctr"/>
            <a:r>
              <a:rPr lang="en-US" b="1" dirty="0" smtClean="0">
                <a:latin typeface="Candara" pitchFamily="34" charset="0"/>
              </a:rPr>
              <a:t>Doesn’t crack or rot easily</a:t>
            </a:r>
          </a:p>
        </p:txBody>
      </p:sp>
      <p:sp>
        <p:nvSpPr>
          <p:cNvPr id="6" name="Rectangle 5"/>
          <p:cNvSpPr/>
          <p:nvPr/>
        </p:nvSpPr>
        <p:spPr>
          <a:xfrm>
            <a:off x="2514600" y="1047750"/>
            <a:ext cx="6400800" cy="1477328"/>
          </a:xfrm>
          <a:prstGeom prst="rect">
            <a:avLst/>
          </a:prstGeom>
          <a:scene3d>
            <a:camera prst="perspectiveAbove"/>
            <a:lightRig rig="threePt" dir="t"/>
          </a:scene3d>
        </p:spPr>
        <p:txBody>
          <a:bodyPr wrap="square">
            <a:spAutoFit/>
          </a:bodyPr>
          <a:lstStyle/>
          <a:p>
            <a:pPr algn="ctr"/>
            <a:r>
              <a:rPr lang="en-US" dirty="0" smtClean="0">
                <a:solidFill>
                  <a:schemeClr val="bg1"/>
                </a:solidFill>
              </a:rPr>
              <a:t>Often homes are subject to wear and tears easily if they are exposed to extreme humidity levels and fluctuating weather conditions and temperatures as in certain geographic locations. When your home is built in wood, it warps and rots whereas vinyl can crack and become thin over time.</a:t>
            </a:r>
            <a:endParaRPr lang="en-US" dirty="0">
              <a:solidFill>
                <a:schemeClr val="bg1"/>
              </a:solidFill>
            </a:endParaRPr>
          </a:p>
        </p:txBody>
      </p:sp>
      <p:pic>
        <p:nvPicPr>
          <p:cNvPr id="7" name="Picture 16" descr="D:\PPT\Carolinaexteriorsplus.com\png\Untitled.png"/>
          <p:cNvPicPr>
            <a:picLocks noChangeAspect="1" noChangeArrowheads="1"/>
          </p:cNvPicPr>
          <p:nvPr/>
        </p:nvPicPr>
        <p:blipFill>
          <a:blip r:embed="rId2"/>
          <a:srcRect/>
          <a:stretch>
            <a:fillRect/>
          </a:stretch>
        </p:blipFill>
        <p:spPr bwMode="auto">
          <a:xfrm>
            <a:off x="5943600" y="2343150"/>
            <a:ext cx="3048000" cy="2381250"/>
          </a:xfrm>
          <a:prstGeom prst="rect">
            <a:avLst/>
          </a:prstGeom>
          <a:noFill/>
          <a:ln w="9525">
            <a:noFill/>
            <a:miter lim="800000"/>
            <a:headEnd/>
            <a:tailEnd/>
          </a:ln>
        </p:spPr>
      </p:pic>
      <p:pic>
        <p:nvPicPr>
          <p:cNvPr id="8" name="Picture 17" descr="D:\PPT\Carolinaexteriorsplus.com\image\e5ab29_b500dfac39074fd9bb41eb1691db9dad~mv2.png"/>
          <p:cNvPicPr>
            <a:picLocks noChangeAspect="1" noChangeArrowheads="1"/>
          </p:cNvPicPr>
          <p:nvPr/>
        </p:nvPicPr>
        <p:blipFill>
          <a:blip r:embed="rId3"/>
          <a:srcRect/>
          <a:stretch>
            <a:fillRect/>
          </a:stretch>
        </p:blipFill>
        <p:spPr bwMode="auto">
          <a:xfrm>
            <a:off x="2057400" y="2724150"/>
            <a:ext cx="3620204" cy="2419350"/>
          </a:xfrm>
          <a:prstGeom prst="rect">
            <a:avLst/>
          </a:prstGeom>
          <a:noFill/>
          <a:ln w="9525">
            <a:noFill/>
            <a:miter lim="800000"/>
            <a:headEnd/>
            <a:tailEnd/>
          </a:ln>
        </p:spPr>
      </p:pic>
      <p:sp>
        <p:nvSpPr>
          <p:cNvPr id="9" name="Subtitle 4"/>
          <p:cNvSpPr txBox="1">
            <a:spLocks/>
          </p:cNvSpPr>
          <p:nvPr/>
        </p:nvSpPr>
        <p:spPr>
          <a:xfrm>
            <a:off x="6324600" y="4705350"/>
            <a:ext cx="2743200" cy="304800"/>
          </a:xfrm>
          <a:prstGeom prst="rect">
            <a:avLst/>
          </a:prstGeom>
          <a:scene3d>
            <a:camera prst="perspectiveAbove"/>
            <a:lightRig rig="threePt" dir="t"/>
          </a:scene3d>
        </p:spPr>
        <p:txBody>
          <a:bodyPr vert="horz" lIns="91440" tIns="45720" rIns="91440" bIns="45720" rtlCol="0">
            <a:noAutofit/>
          </a:bodyPr>
          <a:lstStyle/>
          <a:p>
            <a:pPr marL="342900" marR="0" lvl="0" indent="-342900" algn="r" defTabSz="914400" rtl="0" eaLnBrk="1" fontAlgn="auto" latinLnBrk="0" hangingPunct="1">
              <a:lnSpc>
                <a:spcPct val="100000"/>
              </a:lnSpc>
              <a:spcBef>
                <a:spcPct val="20000"/>
              </a:spcBef>
              <a:spcAft>
                <a:spcPts val="0"/>
              </a:spcAft>
              <a:buClrTx/>
              <a:buSzTx/>
              <a:tabLst/>
              <a:defRPr/>
            </a:pPr>
            <a:r>
              <a:rPr kumimoji="0" lang="en-US" sz="1400" b="0" i="0" u="none" strike="noStrike" kern="1200" cap="none" spc="0" normalizeH="0" baseline="0" noProof="0" dirty="0" smtClean="0">
                <a:ln>
                  <a:noFill/>
                </a:ln>
                <a:solidFill>
                  <a:schemeClr val="bg1"/>
                </a:solidFill>
                <a:effectLst/>
                <a:uLnTx/>
                <a:uFillTx/>
                <a:latin typeface="Candara" pitchFamily="34" charset="0"/>
                <a:ea typeface="+mn-ea"/>
                <a:cs typeface="+mn-cs"/>
                <a:hlinkClick r:id="rId4"/>
              </a:rPr>
              <a:t>www.carolinaexteriorsplus.com</a:t>
            </a:r>
            <a:endParaRPr kumimoji="0" lang="en-US" sz="1400" b="0" i="0" u="none" strike="noStrike" kern="1200" cap="none" spc="0" normalizeH="0" baseline="0" noProof="0" dirty="0">
              <a:ln>
                <a:noFill/>
              </a:ln>
              <a:solidFill>
                <a:schemeClr val="bg1"/>
              </a:solidFill>
              <a:effectLst/>
              <a:uLnTx/>
              <a:uFillTx/>
              <a:latin typeface="Candara" pitchFamily="34" charset="0"/>
              <a:ea typeface="+mn-ea"/>
              <a:cs typeface="+mn-cs"/>
            </a:endParaRPr>
          </a:p>
        </p:txBody>
      </p:sp>
      <p:pic>
        <p:nvPicPr>
          <p:cNvPr id="11" name="Picture 14" descr="C:\Users\Admin\Desktop\New folder\Home Remodeling Raleigh.png"/>
          <p:cNvPicPr>
            <a:picLocks noChangeAspect="1" noChangeArrowheads="1"/>
          </p:cNvPicPr>
          <p:nvPr/>
        </p:nvPicPr>
        <p:blipFill>
          <a:blip r:embed="rId5"/>
          <a:srcRect/>
          <a:stretch>
            <a:fillRect/>
          </a:stretch>
        </p:blipFill>
        <p:spPr bwMode="auto">
          <a:xfrm>
            <a:off x="2590800" y="83050"/>
            <a:ext cx="921262" cy="964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1101633878"/>
      </p:ext>
    </p:extLst>
  </p:cSld>
  <p:clrMapOvr>
    <a:masterClrMapping/>
  </p:clrMapOvr>
  <p:transition advClick="0" advTm="4000">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3130" y="1581150"/>
            <a:ext cx="8246070" cy="610820"/>
          </a:xfrm>
        </p:spPr>
        <p:txBody>
          <a:bodyPr>
            <a:normAutofit fontScale="90000"/>
          </a:bodyPr>
          <a:lstStyle/>
          <a:p>
            <a:pPr algn="ctr">
              <a:defRPr/>
            </a:pPr>
            <a:r>
              <a:rPr lang="en-US" b="1" dirty="0" smtClean="0"/>
              <a:t>Enjoy Designing your Home Windows</a:t>
            </a:r>
            <a:endParaRPr lang="en-US" b="1" dirty="0"/>
          </a:p>
        </p:txBody>
      </p:sp>
      <p:pic>
        <p:nvPicPr>
          <p:cNvPr id="14" name="Picture 20" descr="D:\Image\c\Entry Doors Raleigh NC.jpg"/>
          <p:cNvPicPr>
            <a:picLocks noChangeAspect="1" noChangeArrowheads="1"/>
          </p:cNvPicPr>
          <p:nvPr/>
        </p:nvPicPr>
        <p:blipFill>
          <a:blip r:embed="rId2"/>
          <a:srcRect/>
          <a:stretch>
            <a:fillRect/>
          </a:stretch>
        </p:blipFill>
        <p:spPr bwMode="auto">
          <a:xfrm>
            <a:off x="304801" y="2419350"/>
            <a:ext cx="1752600" cy="13421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6" name="Picture 2" descr="D:\Image\c\window-img1.jpg"/>
          <p:cNvPicPr>
            <a:picLocks noChangeAspect="1" noChangeArrowheads="1"/>
          </p:cNvPicPr>
          <p:nvPr/>
        </p:nvPicPr>
        <p:blipFill>
          <a:blip r:embed="rId3"/>
          <a:srcRect/>
          <a:stretch>
            <a:fillRect/>
          </a:stretch>
        </p:blipFill>
        <p:spPr bwMode="auto">
          <a:xfrm>
            <a:off x="2209800" y="2343150"/>
            <a:ext cx="1890574" cy="1447800"/>
          </a:xfrm>
          <a:prstGeom prst="rect">
            <a:avLst/>
          </a:prstGeom>
          <a:noFill/>
          <a:scene3d>
            <a:camera prst="perspectiveFront"/>
            <a:lightRig rig="threePt" dir="t"/>
          </a:scene3d>
        </p:spPr>
      </p:pic>
      <p:pic>
        <p:nvPicPr>
          <p:cNvPr id="1027" name="Picture 3" descr="D:\Image\c\Fellows-7-215x215.jpg"/>
          <p:cNvPicPr>
            <a:picLocks noChangeAspect="1" noChangeArrowheads="1"/>
          </p:cNvPicPr>
          <p:nvPr/>
        </p:nvPicPr>
        <p:blipFill>
          <a:blip r:embed="rId4"/>
          <a:srcRect/>
          <a:stretch>
            <a:fillRect/>
          </a:stretch>
        </p:blipFill>
        <p:spPr bwMode="auto">
          <a:xfrm>
            <a:off x="4191000" y="2343150"/>
            <a:ext cx="2133600" cy="1447800"/>
          </a:xfrm>
          <a:prstGeom prst="rect">
            <a:avLst/>
          </a:prstGeom>
          <a:noFill/>
          <a:scene3d>
            <a:camera prst="perspectiveFront"/>
            <a:lightRig rig="threePt" dir="t"/>
          </a:scene3d>
        </p:spPr>
      </p:pic>
      <p:pic>
        <p:nvPicPr>
          <p:cNvPr id="1028" name="Picture 4" descr="D:\Image\c\entry-door.jpg"/>
          <p:cNvPicPr>
            <a:picLocks noChangeAspect="1" noChangeArrowheads="1"/>
          </p:cNvPicPr>
          <p:nvPr/>
        </p:nvPicPr>
        <p:blipFill>
          <a:blip r:embed="rId5" cstate="print"/>
          <a:srcRect/>
          <a:stretch>
            <a:fillRect/>
          </a:stretch>
        </p:blipFill>
        <p:spPr bwMode="auto">
          <a:xfrm>
            <a:off x="6400800" y="2343150"/>
            <a:ext cx="2607014" cy="1441224"/>
          </a:xfrm>
          <a:prstGeom prst="rect">
            <a:avLst/>
          </a:prstGeom>
          <a:noFill/>
          <a:scene3d>
            <a:camera prst="perspectiveFront"/>
            <a:lightRig rig="threePt" dir="t"/>
          </a:scene3d>
        </p:spPr>
      </p:pic>
      <p:sp>
        <p:nvSpPr>
          <p:cNvPr id="17" name="Subtitle 4"/>
          <p:cNvSpPr txBox="1">
            <a:spLocks/>
          </p:cNvSpPr>
          <p:nvPr/>
        </p:nvSpPr>
        <p:spPr>
          <a:xfrm>
            <a:off x="6324600" y="4705350"/>
            <a:ext cx="2743200" cy="304800"/>
          </a:xfrm>
          <a:prstGeom prst="rect">
            <a:avLst/>
          </a:prstGeom>
          <a:scene3d>
            <a:camera prst="perspectiveAbove"/>
            <a:lightRig rig="threePt" dir="t"/>
          </a:scene3d>
        </p:spPr>
        <p:txBody>
          <a:bodyPr vert="horz" lIns="91440" tIns="45720" rIns="91440" bIns="45720" rtlCol="0">
            <a:noAutofit/>
          </a:bodyPr>
          <a:lstStyle/>
          <a:p>
            <a:pPr marL="342900" marR="0" lvl="0" indent="-342900" algn="r" defTabSz="914400" rtl="0" eaLnBrk="1" fontAlgn="auto" latinLnBrk="0" hangingPunct="1">
              <a:lnSpc>
                <a:spcPct val="100000"/>
              </a:lnSpc>
              <a:spcBef>
                <a:spcPct val="20000"/>
              </a:spcBef>
              <a:spcAft>
                <a:spcPts val="0"/>
              </a:spcAft>
              <a:buClrTx/>
              <a:buSzTx/>
              <a:tabLst/>
              <a:defRPr/>
            </a:pPr>
            <a:r>
              <a:rPr kumimoji="0" lang="en-US" sz="1400" b="0" i="0" u="none" strike="noStrike" kern="1200" cap="none" spc="0" normalizeH="0" baseline="0" noProof="0" dirty="0" smtClean="0">
                <a:ln>
                  <a:noFill/>
                </a:ln>
                <a:solidFill>
                  <a:schemeClr val="bg1"/>
                </a:solidFill>
                <a:effectLst/>
                <a:uLnTx/>
                <a:uFillTx/>
                <a:latin typeface="Candara" pitchFamily="34" charset="0"/>
                <a:ea typeface="+mn-ea"/>
                <a:cs typeface="+mn-cs"/>
                <a:hlinkClick r:id="rId6"/>
              </a:rPr>
              <a:t>www.carolinaexteriorsplus.com</a:t>
            </a:r>
            <a:endParaRPr kumimoji="0" lang="en-US" sz="1400" b="0" i="0" u="none" strike="noStrike" kern="1200" cap="none" spc="0" normalizeH="0" baseline="0" noProof="0" dirty="0">
              <a:ln>
                <a:noFill/>
              </a:ln>
              <a:solidFill>
                <a:schemeClr val="bg1"/>
              </a:solidFill>
              <a:effectLst/>
              <a:uLnTx/>
              <a:uFillTx/>
              <a:latin typeface="Candara" pitchFamily="34" charset="0"/>
              <a:ea typeface="+mn-ea"/>
              <a:cs typeface="+mn-cs"/>
            </a:endParaRPr>
          </a:p>
        </p:txBody>
      </p:sp>
      <p:sp>
        <p:nvSpPr>
          <p:cNvPr id="18" name="Rectangle 17"/>
          <p:cNvSpPr/>
          <p:nvPr/>
        </p:nvSpPr>
        <p:spPr>
          <a:xfrm>
            <a:off x="152400" y="3867150"/>
            <a:ext cx="8763000" cy="830997"/>
          </a:xfrm>
          <a:prstGeom prst="rect">
            <a:avLst/>
          </a:prstGeom>
        </p:spPr>
        <p:txBody>
          <a:bodyPr wrap="square">
            <a:spAutoFit/>
          </a:bodyPr>
          <a:lstStyle/>
          <a:p>
            <a:pPr algn="ctr"/>
            <a:r>
              <a:rPr lang="en-US" sz="1600" dirty="0" smtClean="0">
                <a:solidFill>
                  <a:schemeClr val="bg1"/>
                </a:solidFill>
                <a:latin typeface="Candara" pitchFamily="34" charset="0"/>
              </a:rPr>
              <a:t>The main priority of a homeowner is to safeguard their home from possible hazards and protect the investment made on their house. Hence </a:t>
            </a:r>
            <a:r>
              <a:rPr lang="en-US" sz="1600" dirty="0" err="1" smtClean="0">
                <a:solidFill>
                  <a:schemeClr val="bg1"/>
                </a:solidFill>
                <a:latin typeface="Candara" pitchFamily="34" charset="0"/>
              </a:rPr>
              <a:t>hardie</a:t>
            </a:r>
            <a:r>
              <a:rPr lang="en-US" sz="1600" dirty="0" smtClean="0">
                <a:solidFill>
                  <a:schemeClr val="bg1"/>
                </a:solidFill>
                <a:latin typeface="Candara" pitchFamily="34" charset="0"/>
              </a:rPr>
              <a:t> plank siding are the best choice when looking for factors like safety, value and longevity of the house.</a:t>
            </a:r>
            <a:endParaRPr lang="en-US" sz="1600" dirty="0">
              <a:solidFill>
                <a:schemeClr val="bg1"/>
              </a:solidFill>
              <a:latin typeface="Candara" pitchFamily="34" charset="0"/>
            </a:endParaRPr>
          </a:p>
        </p:txBody>
      </p:sp>
      <p:pic>
        <p:nvPicPr>
          <p:cNvPr id="19" name="Picture 14" descr="C:\Users\Admin\Desktop\New folder\Home Remodeling Raleigh.png"/>
          <p:cNvPicPr>
            <a:picLocks noChangeAspect="1" noChangeArrowheads="1"/>
          </p:cNvPicPr>
          <p:nvPr/>
        </p:nvPicPr>
        <p:blipFill>
          <a:blip r:embed="rId7"/>
          <a:srcRect/>
          <a:stretch>
            <a:fillRect/>
          </a:stretch>
        </p:blipFill>
        <p:spPr bwMode="auto">
          <a:xfrm>
            <a:off x="76200" y="1123950"/>
            <a:ext cx="1066800" cy="11170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4170783713"/>
      </p:ext>
    </p:extLst>
  </p:cSld>
  <p:clrMapOvr>
    <a:masterClrMapping/>
  </p:clrMapOvr>
  <p:transition advClick="0" advTm="4000">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USER-1\Downloads\6605ea76f482ce0e0fe144ecea3bedea.png"/>
          <p:cNvPicPr>
            <a:picLocks noChangeAspect="1" noChangeArrowheads="1"/>
          </p:cNvPicPr>
          <p:nvPr/>
        </p:nvPicPr>
        <p:blipFill>
          <a:blip r:embed="rId3" cstate="print"/>
          <a:srcRect/>
          <a:stretch>
            <a:fillRect/>
          </a:stretch>
        </p:blipFill>
        <p:spPr bwMode="auto">
          <a:xfrm>
            <a:off x="6781800" y="2038350"/>
            <a:ext cx="2014970" cy="2364232"/>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1571996" y="1657350"/>
            <a:ext cx="6429004" cy="400110"/>
          </a:xfrm>
          <a:prstGeom prst="rect">
            <a:avLst/>
          </a:prstGeom>
        </p:spPr>
        <p:txBody>
          <a:bodyPr wrap="none">
            <a:spAutoFit/>
          </a:bodyPr>
          <a:lstStyle/>
          <a:p>
            <a:pPr algn="ctr"/>
            <a:r>
              <a:rPr lang="en-US" sz="2000" b="1" dirty="0" smtClean="0">
                <a:solidFill>
                  <a:srgbClr val="FFC000"/>
                </a:solidFill>
                <a:latin typeface="Candara" pitchFamily="34" charset="0"/>
              </a:rPr>
              <a:t>We offer Carolina Exteriors Plus in Apex, North Carolina. </a:t>
            </a:r>
            <a:endParaRPr lang="en-US" sz="2000" b="1" dirty="0">
              <a:solidFill>
                <a:srgbClr val="FFC000"/>
              </a:solidFill>
              <a:latin typeface="Candara" pitchFamily="34" charset="0"/>
            </a:endParaRPr>
          </a:p>
        </p:txBody>
      </p:sp>
      <p:pic>
        <p:nvPicPr>
          <p:cNvPr id="6" name="Picture 14" descr="C:\Users\Admin\Desktop\New folder\Home Remodeling Raleigh.png"/>
          <p:cNvPicPr>
            <a:picLocks noChangeAspect="1" noChangeArrowheads="1"/>
          </p:cNvPicPr>
          <p:nvPr/>
        </p:nvPicPr>
        <p:blipFill>
          <a:blip r:embed="rId4"/>
          <a:srcRect/>
          <a:stretch>
            <a:fillRect/>
          </a:stretch>
        </p:blipFill>
        <p:spPr bwMode="auto">
          <a:xfrm>
            <a:off x="76200" y="1200150"/>
            <a:ext cx="1371601" cy="14362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scene3d>
            <a:camera prst="perspectiveAbove"/>
            <a:lightRig rig="threePt" dir="t"/>
          </a:scene3d>
        </p:spPr>
      </p:pic>
      <p:pic>
        <p:nvPicPr>
          <p:cNvPr id="2051" name="Picture 3" descr="C:\Users\ESIGN - 26\Downloads\contact_us.png"/>
          <p:cNvPicPr>
            <a:picLocks noChangeAspect="1" noChangeArrowheads="1"/>
          </p:cNvPicPr>
          <p:nvPr/>
        </p:nvPicPr>
        <p:blipFill>
          <a:blip r:embed="rId5"/>
          <a:srcRect/>
          <a:stretch>
            <a:fillRect/>
          </a:stretch>
        </p:blipFill>
        <p:spPr bwMode="auto">
          <a:xfrm>
            <a:off x="1676400" y="2038350"/>
            <a:ext cx="5029200" cy="1690238"/>
          </a:xfrm>
          <a:prstGeom prst="rect">
            <a:avLst/>
          </a:prstGeom>
          <a:noFill/>
        </p:spPr>
      </p:pic>
      <p:sp>
        <p:nvSpPr>
          <p:cNvPr id="9" name="Subtitle 4"/>
          <p:cNvSpPr txBox="1">
            <a:spLocks/>
          </p:cNvSpPr>
          <p:nvPr/>
        </p:nvSpPr>
        <p:spPr>
          <a:xfrm>
            <a:off x="6324600" y="4705350"/>
            <a:ext cx="2743200" cy="304800"/>
          </a:xfrm>
          <a:prstGeom prst="rect">
            <a:avLst/>
          </a:prstGeom>
          <a:scene3d>
            <a:camera prst="perspectiveAbove"/>
            <a:lightRig rig="threePt" dir="t"/>
          </a:scene3d>
        </p:spPr>
        <p:txBody>
          <a:bodyPr vert="horz" lIns="91440" tIns="45720" rIns="91440" bIns="45720" rtlCol="0">
            <a:noAutofit/>
          </a:bodyPr>
          <a:lstStyle/>
          <a:p>
            <a:pPr marL="342900" marR="0" lvl="0" indent="-342900" algn="r" defTabSz="914400" rtl="0" eaLnBrk="1" fontAlgn="auto" latinLnBrk="0" hangingPunct="1">
              <a:lnSpc>
                <a:spcPct val="100000"/>
              </a:lnSpc>
              <a:spcBef>
                <a:spcPct val="20000"/>
              </a:spcBef>
              <a:spcAft>
                <a:spcPts val="0"/>
              </a:spcAft>
              <a:buClrTx/>
              <a:buSzTx/>
              <a:tabLst/>
              <a:defRPr/>
            </a:pPr>
            <a:r>
              <a:rPr kumimoji="0" lang="en-US" sz="1400" b="0" i="0" u="none" strike="noStrike" kern="1200" cap="none" spc="0" normalizeH="0" baseline="0" noProof="0" dirty="0" smtClean="0">
                <a:ln>
                  <a:noFill/>
                </a:ln>
                <a:solidFill>
                  <a:schemeClr val="bg1"/>
                </a:solidFill>
                <a:effectLst/>
                <a:uLnTx/>
                <a:uFillTx/>
                <a:latin typeface="Candara" pitchFamily="34" charset="0"/>
                <a:ea typeface="+mn-ea"/>
                <a:cs typeface="+mn-cs"/>
                <a:hlinkClick r:id="rId6"/>
              </a:rPr>
              <a:t>www.carolinaexteriorsplus.com</a:t>
            </a:r>
            <a:endParaRPr kumimoji="0" lang="en-US" sz="1400" b="0" i="0" u="none" strike="noStrike" kern="1200" cap="none" spc="0" normalizeH="0" baseline="0" noProof="0" dirty="0">
              <a:ln>
                <a:noFill/>
              </a:ln>
              <a:solidFill>
                <a:schemeClr val="bg1"/>
              </a:solidFill>
              <a:effectLst/>
              <a:uLnTx/>
              <a:uFillTx/>
              <a:latin typeface="Candara" pitchFamily="34" charset="0"/>
              <a:ea typeface="+mn-ea"/>
              <a:cs typeface="+mn-cs"/>
            </a:endParaRPr>
          </a:p>
        </p:txBody>
      </p:sp>
      <p:sp>
        <p:nvSpPr>
          <p:cNvPr id="11" name="Rectangle 10"/>
          <p:cNvSpPr/>
          <p:nvPr/>
        </p:nvSpPr>
        <p:spPr>
          <a:xfrm>
            <a:off x="228600" y="3714750"/>
            <a:ext cx="5257800" cy="10772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buFont typeface="Wingdings" pitchFamily="2" charset="2"/>
              <a:buChar char="v"/>
              <a:defRPr/>
            </a:pPr>
            <a:r>
              <a:rPr lang="en-US" sz="1600" dirty="0">
                <a:latin typeface="Candara" pitchFamily="34" charset="0"/>
              </a:rPr>
              <a:t>2633 </a:t>
            </a:r>
            <a:r>
              <a:rPr lang="en-US" sz="1600" dirty="0" err="1">
                <a:latin typeface="Candara" pitchFamily="34" charset="0"/>
              </a:rPr>
              <a:t>Schieffelin</a:t>
            </a:r>
            <a:r>
              <a:rPr lang="en-US" sz="1600" dirty="0">
                <a:latin typeface="Candara" pitchFamily="34" charset="0"/>
              </a:rPr>
              <a:t> Road</a:t>
            </a:r>
          </a:p>
          <a:p>
            <a:pPr algn="ctr">
              <a:buFont typeface="Wingdings" pitchFamily="2" charset="2"/>
              <a:buChar char="v"/>
              <a:defRPr/>
            </a:pPr>
            <a:r>
              <a:rPr lang="en-US" sz="1600" dirty="0">
                <a:latin typeface="Candara" pitchFamily="34" charset="0"/>
              </a:rPr>
              <a:t>Apex, North Carolina, United States</a:t>
            </a:r>
          </a:p>
          <a:p>
            <a:pPr algn="ctr">
              <a:buFont typeface="Wingdings" pitchFamily="2" charset="2"/>
              <a:buChar char="v"/>
              <a:defRPr/>
            </a:pPr>
            <a:r>
              <a:rPr lang="en-US" sz="1600" dirty="0">
                <a:latin typeface="Candara" pitchFamily="34" charset="0"/>
              </a:rPr>
              <a:t>919-886-7587</a:t>
            </a:r>
          </a:p>
          <a:p>
            <a:pPr algn="ctr">
              <a:buFont typeface="Wingdings" pitchFamily="2" charset="2"/>
              <a:buChar char="v"/>
              <a:defRPr/>
            </a:pPr>
            <a:r>
              <a:rPr lang="en-US" sz="1600" dirty="0">
                <a:latin typeface="Candara" pitchFamily="34" charset="0"/>
              </a:rPr>
              <a:t>@carolinaexteriorsplus@gmail.com</a:t>
            </a:r>
          </a:p>
        </p:txBody>
      </p:sp>
    </p:spTree>
    <p:extLst>
      <p:ext uri="{BB962C8B-B14F-4D97-AF65-F5344CB8AC3E}">
        <p14:creationId xmlns="" xmlns:p14="http://schemas.microsoft.com/office/powerpoint/2010/main" val="109100692"/>
      </p:ext>
    </p:extLst>
  </p:cSld>
  <p:clrMapOvr>
    <a:masterClrMapping/>
  </p:clrMapOvr>
  <p:transition advClick="0" advTm="5000">
    <p:wedg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842</TotalTime>
  <Words>258</Words>
  <Application>Microsoft Office PowerPoint</Application>
  <PresentationFormat>On-screen Show (16:9)</PresentationFormat>
  <Paragraphs>22</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Why Hardie Plank siding is a better option than Vinyl or Wood</vt:lpstr>
      <vt:lpstr>Hardie plank siding than other products liken vinyl or wood for your home are as follows: </vt:lpstr>
      <vt:lpstr>Doesn’t crack or rot easily</vt:lpstr>
      <vt:lpstr>Enjoy Designing your Home Windows</vt:lpstr>
      <vt:lpstr>Slide 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ESIGN - 26</cp:lastModifiedBy>
  <cp:revision>130</cp:revision>
  <dcterms:created xsi:type="dcterms:W3CDTF">2013-08-21T19:17:07Z</dcterms:created>
  <dcterms:modified xsi:type="dcterms:W3CDTF">2018-06-23T06:04:22Z</dcterms:modified>
</cp:coreProperties>
</file>